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6"/>
  </p:notesMasterIdLst>
  <p:sldIdLst>
    <p:sldId id="331" r:id="rId2"/>
    <p:sldId id="332"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6" r:id="rId22"/>
    <p:sldId id="351" r:id="rId23"/>
    <p:sldId id="352" r:id="rId24"/>
    <p:sldId id="353" r:id="rId25"/>
    <p:sldId id="354" r:id="rId26"/>
    <p:sldId id="355" r:id="rId27"/>
    <p:sldId id="357" r:id="rId28"/>
    <p:sldId id="358" r:id="rId29"/>
    <p:sldId id="359" r:id="rId30"/>
    <p:sldId id="360" r:id="rId31"/>
    <p:sldId id="361" r:id="rId32"/>
    <p:sldId id="362" r:id="rId33"/>
    <p:sldId id="364" r:id="rId34"/>
    <p:sldId id="36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A180B1-ED0D-47A9-90BF-BAB4CA0156ED}" v="2" dt="2023-01-02T02:49:16.8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8758"/>
  </p:normalViewPr>
  <p:slideViewPr>
    <p:cSldViewPr snapToGrid="0" snapToObjects="1">
      <p:cViewPr varScale="1">
        <p:scale>
          <a:sx n="83" d="100"/>
          <a:sy n="83" d="100"/>
        </p:scale>
        <p:origin x="16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a Stoltz" userId="12eafd4bfed68854" providerId="LiveId" clId="{44A180B1-ED0D-47A9-90BF-BAB4CA0156ED}"/>
    <pc:docChg chg="custSel delSld modSld">
      <pc:chgData name="Sophia Stoltz" userId="12eafd4bfed68854" providerId="LiveId" clId="{44A180B1-ED0D-47A9-90BF-BAB4CA0156ED}" dt="2023-01-02T02:35:30.987" v="10"/>
      <pc:docMkLst>
        <pc:docMk/>
      </pc:docMkLst>
      <pc:sldChg chg="del">
        <pc:chgData name="Sophia Stoltz" userId="12eafd4bfed68854" providerId="LiveId" clId="{44A180B1-ED0D-47A9-90BF-BAB4CA0156ED}" dt="2023-01-02T00:25:40.084" v="0" actId="2696"/>
        <pc:sldMkLst>
          <pc:docMk/>
          <pc:sldMk cId="745910527" sldId="256"/>
        </pc:sldMkLst>
      </pc:sldChg>
      <pc:sldChg chg="del">
        <pc:chgData name="Sophia Stoltz" userId="12eafd4bfed68854" providerId="LiveId" clId="{44A180B1-ED0D-47A9-90BF-BAB4CA0156ED}" dt="2023-01-02T00:25:40.084" v="0" actId="2696"/>
        <pc:sldMkLst>
          <pc:docMk/>
          <pc:sldMk cId="2269152010" sldId="258"/>
        </pc:sldMkLst>
      </pc:sldChg>
      <pc:sldChg chg="del">
        <pc:chgData name="Sophia Stoltz" userId="12eafd4bfed68854" providerId="LiveId" clId="{44A180B1-ED0D-47A9-90BF-BAB4CA0156ED}" dt="2023-01-02T00:25:40.084" v="0" actId="2696"/>
        <pc:sldMkLst>
          <pc:docMk/>
          <pc:sldMk cId="37441590" sldId="262"/>
        </pc:sldMkLst>
      </pc:sldChg>
      <pc:sldChg chg="del">
        <pc:chgData name="Sophia Stoltz" userId="12eafd4bfed68854" providerId="LiveId" clId="{44A180B1-ED0D-47A9-90BF-BAB4CA0156ED}" dt="2023-01-02T00:25:40.084" v="0" actId="2696"/>
        <pc:sldMkLst>
          <pc:docMk/>
          <pc:sldMk cId="2789032186" sldId="264"/>
        </pc:sldMkLst>
      </pc:sldChg>
      <pc:sldChg chg="del">
        <pc:chgData name="Sophia Stoltz" userId="12eafd4bfed68854" providerId="LiveId" clId="{44A180B1-ED0D-47A9-90BF-BAB4CA0156ED}" dt="2023-01-02T00:25:40.084" v="0" actId="2696"/>
        <pc:sldMkLst>
          <pc:docMk/>
          <pc:sldMk cId="2584481663" sldId="266"/>
        </pc:sldMkLst>
      </pc:sldChg>
      <pc:sldChg chg="del">
        <pc:chgData name="Sophia Stoltz" userId="12eafd4bfed68854" providerId="LiveId" clId="{44A180B1-ED0D-47A9-90BF-BAB4CA0156ED}" dt="2023-01-02T00:25:40.084" v="0" actId="2696"/>
        <pc:sldMkLst>
          <pc:docMk/>
          <pc:sldMk cId="3201940889" sldId="274"/>
        </pc:sldMkLst>
      </pc:sldChg>
      <pc:sldChg chg="del">
        <pc:chgData name="Sophia Stoltz" userId="12eafd4bfed68854" providerId="LiveId" clId="{44A180B1-ED0D-47A9-90BF-BAB4CA0156ED}" dt="2023-01-02T00:25:40.084" v="0" actId="2696"/>
        <pc:sldMkLst>
          <pc:docMk/>
          <pc:sldMk cId="3728776668" sldId="285"/>
        </pc:sldMkLst>
      </pc:sldChg>
      <pc:sldChg chg="del">
        <pc:chgData name="Sophia Stoltz" userId="12eafd4bfed68854" providerId="LiveId" clId="{44A180B1-ED0D-47A9-90BF-BAB4CA0156ED}" dt="2023-01-02T00:25:40.084" v="0" actId="2696"/>
        <pc:sldMkLst>
          <pc:docMk/>
          <pc:sldMk cId="1376104916" sldId="286"/>
        </pc:sldMkLst>
      </pc:sldChg>
      <pc:sldChg chg="del">
        <pc:chgData name="Sophia Stoltz" userId="12eafd4bfed68854" providerId="LiveId" clId="{44A180B1-ED0D-47A9-90BF-BAB4CA0156ED}" dt="2023-01-02T00:25:40.084" v="0" actId="2696"/>
        <pc:sldMkLst>
          <pc:docMk/>
          <pc:sldMk cId="475738509" sldId="289"/>
        </pc:sldMkLst>
      </pc:sldChg>
      <pc:sldChg chg="del">
        <pc:chgData name="Sophia Stoltz" userId="12eafd4bfed68854" providerId="LiveId" clId="{44A180B1-ED0D-47A9-90BF-BAB4CA0156ED}" dt="2023-01-02T00:25:40.084" v="0" actId="2696"/>
        <pc:sldMkLst>
          <pc:docMk/>
          <pc:sldMk cId="3723899339" sldId="290"/>
        </pc:sldMkLst>
      </pc:sldChg>
      <pc:sldChg chg="del">
        <pc:chgData name="Sophia Stoltz" userId="12eafd4bfed68854" providerId="LiveId" clId="{44A180B1-ED0D-47A9-90BF-BAB4CA0156ED}" dt="2023-01-02T00:25:40.084" v="0" actId="2696"/>
        <pc:sldMkLst>
          <pc:docMk/>
          <pc:sldMk cId="518896933" sldId="291"/>
        </pc:sldMkLst>
      </pc:sldChg>
      <pc:sldChg chg="del">
        <pc:chgData name="Sophia Stoltz" userId="12eafd4bfed68854" providerId="LiveId" clId="{44A180B1-ED0D-47A9-90BF-BAB4CA0156ED}" dt="2023-01-02T00:25:40.084" v="0" actId="2696"/>
        <pc:sldMkLst>
          <pc:docMk/>
          <pc:sldMk cId="1311781879" sldId="292"/>
        </pc:sldMkLst>
      </pc:sldChg>
      <pc:sldChg chg="del">
        <pc:chgData name="Sophia Stoltz" userId="12eafd4bfed68854" providerId="LiveId" clId="{44A180B1-ED0D-47A9-90BF-BAB4CA0156ED}" dt="2023-01-02T00:25:40.084" v="0" actId="2696"/>
        <pc:sldMkLst>
          <pc:docMk/>
          <pc:sldMk cId="3681335539" sldId="293"/>
        </pc:sldMkLst>
      </pc:sldChg>
      <pc:sldChg chg="del">
        <pc:chgData name="Sophia Stoltz" userId="12eafd4bfed68854" providerId="LiveId" clId="{44A180B1-ED0D-47A9-90BF-BAB4CA0156ED}" dt="2023-01-02T00:25:40.084" v="0" actId="2696"/>
        <pc:sldMkLst>
          <pc:docMk/>
          <pc:sldMk cId="3464079913" sldId="294"/>
        </pc:sldMkLst>
      </pc:sldChg>
      <pc:sldChg chg="del">
        <pc:chgData name="Sophia Stoltz" userId="12eafd4bfed68854" providerId="LiveId" clId="{44A180B1-ED0D-47A9-90BF-BAB4CA0156ED}" dt="2023-01-02T00:25:40.084" v="0" actId="2696"/>
        <pc:sldMkLst>
          <pc:docMk/>
          <pc:sldMk cId="2436504377" sldId="295"/>
        </pc:sldMkLst>
      </pc:sldChg>
      <pc:sldChg chg="del">
        <pc:chgData name="Sophia Stoltz" userId="12eafd4bfed68854" providerId="LiveId" clId="{44A180B1-ED0D-47A9-90BF-BAB4CA0156ED}" dt="2023-01-02T00:25:40.084" v="0" actId="2696"/>
        <pc:sldMkLst>
          <pc:docMk/>
          <pc:sldMk cId="3132181170" sldId="309"/>
        </pc:sldMkLst>
      </pc:sldChg>
      <pc:sldChg chg="del">
        <pc:chgData name="Sophia Stoltz" userId="12eafd4bfed68854" providerId="LiveId" clId="{44A180B1-ED0D-47A9-90BF-BAB4CA0156ED}" dt="2023-01-02T00:25:40.084" v="0" actId="2696"/>
        <pc:sldMkLst>
          <pc:docMk/>
          <pc:sldMk cId="943483063" sldId="311"/>
        </pc:sldMkLst>
      </pc:sldChg>
      <pc:sldChg chg="del">
        <pc:chgData name="Sophia Stoltz" userId="12eafd4bfed68854" providerId="LiveId" clId="{44A180B1-ED0D-47A9-90BF-BAB4CA0156ED}" dt="2023-01-02T00:25:40.084" v="0" actId="2696"/>
        <pc:sldMkLst>
          <pc:docMk/>
          <pc:sldMk cId="1827491217" sldId="312"/>
        </pc:sldMkLst>
      </pc:sldChg>
      <pc:sldChg chg="del">
        <pc:chgData name="Sophia Stoltz" userId="12eafd4bfed68854" providerId="LiveId" clId="{44A180B1-ED0D-47A9-90BF-BAB4CA0156ED}" dt="2023-01-02T00:25:40.084" v="0" actId="2696"/>
        <pc:sldMkLst>
          <pc:docMk/>
          <pc:sldMk cId="523858034" sldId="313"/>
        </pc:sldMkLst>
      </pc:sldChg>
      <pc:sldChg chg="del">
        <pc:chgData name="Sophia Stoltz" userId="12eafd4bfed68854" providerId="LiveId" clId="{44A180B1-ED0D-47A9-90BF-BAB4CA0156ED}" dt="2023-01-02T00:25:40.084" v="0" actId="2696"/>
        <pc:sldMkLst>
          <pc:docMk/>
          <pc:sldMk cId="222747189" sldId="314"/>
        </pc:sldMkLst>
      </pc:sldChg>
      <pc:sldChg chg="del">
        <pc:chgData name="Sophia Stoltz" userId="12eafd4bfed68854" providerId="LiveId" clId="{44A180B1-ED0D-47A9-90BF-BAB4CA0156ED}" dt="2023-01-02T00:25:40.084" v="0" actId="2696"/>
        <pc:sldMkLst>
          <pc:docMk/>
          <pc:sldMk cId="3557292619" sldId="315"/>
        </pc:sldMkLst>
      </pc:sldChg>
      <pc:sldChg chg="del">
        <pc:chgData name="Sophia Stoltz" userId="12eafd4bfed68854" providerId="LiveId" clId="{44A180B1-ED0D-47A9-90BF-BAB4CA0156ED}" dt="2023-01-02T00:25:40.084" v="0" actId="2696"/>
        <pc:sldMkLst>
          <pc:docMk/>
          <pc:sldMk cId="3832810079" sldId="316"/>
        </pc:sldMkLst>
      </pc:sldChg>
      <pc:sldChg chg="del">
        <pc:chgData name="Sophia Stoltz" userId="12eafd4bfed68854" providerId="LiveId" clId="{44A180B1-ED0D-47A9-90BF-BAB4CA0156ED}" dt="2023-01-02T00:25:40.084" v="0" actId="2696"/>
        <pc:sldMkLst>
          <pc:docMk/>
          <pc:sldMk cId="2921270144" sldId="317"/>
        </pc:sldMkLst>
      </pc:sldChg>
      <pc:sldChg chg="del">
        <pc:chgData name="Sophia Stoltz" userId="12eafd4bfed68854" providerId="LiveId" clId="{44A180B1-ED0D-47A9-90BF-BAB4CA0156ED}" dt="2023-01-02T00:25:40.084" v="0" actId="2696"/>
        <pc:sldMkLst>
          <pc:docMk/>
          <pc:sldMk cId="3683914703" sldId="318"/>
        </pc:sldMkLst>
      </pc:sldChg>
      <pc:sldChg chg="del">
        <pc:chgData name="Sophia Stoltz" userId="12eafd4bfed68854" providerId="LiveId" clId="{44A180B1-ED0D-47A9-90BF-BAB4CA0156ED}" dt="2023-01-02T00:25:40.084" v="0" actId="2696"/>
        <pc:sldMkLst>
          <pc:docMk/>
          <pc:sldMk cId="1288482409" sldId="319"/>
        </pc:sldMkLst>
      </pc:sldChg>
      <pc:sldChg chg="del">
        <pc:chgData name="Sophia Stoltz" userId="12eafd4bfed68854" providerId="LiveId" clId="{44A180B1-ED0D-47A9-90BF-BAB4CA0156ED}" dt="2023-01-02T00:25:40.084" v="0" actId="2696"/>
        <pc:sldMkLst>
          <pc:docMk/>
          <pc:sldMk cId="882018726" sldId="320"/>
        </pc:sldMkLst>
      </pc:sldChg>
      <pc:sldChg chg="del">
        <pc:chgData name="Sophia Stoltz" userId="12eafd4bfed68854" providerId="LiveId" clId="{44A180B1-ED0D-47A9-90BF-BAB4CA0156ED}" dt="2023-01-02T00:25:40.084" v="0" actId="2696"/>
        <pc:sldMkLst>
          <pc:docMk/>
          <pc:sldMk cId="3628251883" sldId="321"/>
        </pc:sldMkLst>
      </pc:sldChg>
      <pc:sldChg chg="del">
        <pc:chgData name="Sophia Stoltz" userId="12eafd4bfed68854" providerId="LiveId" clId="{44A180B1-ED0D-47A9-90BF-BAB4CA0156ED}" dt="2023-01-02T00:25:40.084" v="0" actId="2696"/>
        <pc:sldMkLst>
          <pc:docMk/>
          <pc:sldMk cId="1757665718" sldId="322"/>
        </pc:sldMkLst>
      </pc:sldChg>
      <pc:sldChg chg="del">
        <pc:chgData name="Sophia Stoltz" userId="12eafd4bfed68854" providerId="LiveId" clId="{44A180B1-ED0D-47A9-90BF-BAB4CA0156ED}" dt="2023-01-02T00:25:40.084" v="0" actId="2696"/>
        <pc:sldMkLst>
          <pc:docMk/>
          <pc:sldMk cId="408178102" sldId="325"/>
        </pc:sldMkLst>
      </pc:sldChg>
      <pc:sldChg chg="del">
        <pc:chgData name="Sophia Stoltz" userId="12eafd4bfed68854" providerId="LiveId" clId="{44A180B1-ED0D-47A9-90BF-BAB4CA0156ED}" dt="2023-01-02T00:25:40.084" v="0" actId="2696"/>
        <pc:sldMkLst>
          <pc:docMk/>
          <pc:sldMk cId="1908754600" sldId="326"/>
        </pc:sldMkLst>
      </pc:sldChg>
      <pc:sldChg chg="del">
        <pc:chgData name="Sophia Stoltz" userId="12eafd4bfed68854" providerId="LiveId" clId="{44A180B1-ED0D-47A9-90BF-BAB4CA0156ED}" dt="2023-01-02T00:25:40.084" v="0" actId="2696"/>
        <pc:sldMkLst>
          <pc:docMk/>
          <pc:sldMk cId="1609489942" sldId="327"/>
        </pc:sldMkLst>
      </pc:sldChg>
      <pc:sldChg chg="del">
        <pc:chgData name="Sophia Stoltz" userId="12eafd4bfed68854" providerId="LiveId" clId="{44A180B1-ED0D-47A9-90BF-BAB4CA0156ED}" dt="2023-01-02T00:25:40.084" v="0" actId="2696"/>
        <pc:sldMkLst>
          <pc:docMk/>
          <pc:sldMk cId="1451957009" sldId="328"/>
        </pc:sldMkLst>
      </pc:sldChg>
      <pc:sldChg chg="del">
        <pc:chgData name="Sophia Stoltz" userId="12eafd4bfed68854" providerId="LiveId" clId="{44A180B1-ED0D-47A9-90BF-BAB4CA0156ED}" dt="2023-01-02T00:25:40.084" v="0" actId="2696"/>
        <pc:sldMkLst>
          <pc:docMk/>
          <pc:sldMk cId="363872502" sldId="329"/>
        </pc:sldMkLst>
      </pc:sldChg>
      <pc:sldChg chg="del">
        <pc:chgData name="Sophia Stoltz" userId="12eafd4bfed68854" providerId="LiveId" clId="{44A180B1-ED0D-47A9-90BF-BAB4CA0156ED}" dt="2023-01-02T00:25:40.084" v="0" actId="2696"/>
        <pc:sldMkLst>
          <pc:docMk/>
          <pc:sldMk cId="1604996200" sldId="330"/>
        </pc:sldMkLst>
      </pc:sldChg>
      <pc:sldChg chg="modSp mod">
        <pc:chgData name="Sophia Stoltz" userId="12eafd4bfed68854" providerId="LiveId" clId="{44A180B1-ED0D-47A9-90BF-BAB4CA0156ED}" dt="2023-01-02T02:11:01.483" v="2"/>
        <pc:sldMkLst>
          <pc:docMk/>
          <pc:sldMk cId="2259900013" sldId="341"/>
        </pc:sldMkLst>
        <pc:spChg chg="mod">
          <ac:chgData name="Sophia Stoltz" userId="12eafd4bfed68854" providerId="LiveId" clId="{44A180B1-ED0D-47A9-90BF-BAB4CA0156ED}" dt="2023-01-02T02:11:01.483" v="2"/>
          <ac:spMkLst>
            <pc:docMk/>
            <pc:sldMk cId="2259900013" sldId="341"/>
            <ac:spMk id="3" creationId="{AFDC7D31-C5B5-3048-8298-6BDA8F1AFF20}"/>
          </ac:spMkLst>
        </pc:spChg>
      </pc:sldChg>
      <pc:sldChg chg="modSp mod">
        <pc:chgData name="Sophia Stoltz" userId="12eafd4bfed68854" providerId="LiveId" clId="{44A180B1-ED0D-47A9-90BF-BAB4CA0156ED}" dt="2023-01-02T02:11:58.243" v="3" actId="20577"/>
        <pc:sldMkLst>
          <pc:docMk/>
          <pc:sldMk cId="1615487248" sldId="342"/>
        </pc:sldMkLst>
        <pc:spChg chg="mod">
          <ac:chgData name="Sophia Stoltz" userId="12eafd4bfed68854" providerId="LiveId" clId="{44A180B1-ED0D-47A9-90BF-BAB4CA0156ED}" dt="2023-01-02T02:11:58.243" v="3" actId="20577"/>
          <ac:spMkLst>
            <pc:docMk/>
            <pc:sldMk cId="1615487248" sldId="342"/>
            <ac:spMk id="3" creationId="{AFDC7D31-C5B5-3048-8298-6BDA8F1AFF20}"/>
          </ac:spMkLst>
        </pc:spChg>
      </pc:sldChg>
      <pc:sldChg chg="modSp mod">
        <pc:chgData name="Sophia Stoltz" userId="12eafd4bfed68854" providerId="LiveId" clId="{44A180B1-ED0D-47A9-90BF-BAB4CA0156ED}" dt="2023-01-02T02:12:42.722" v="7" actId="20577"/>
        <pc:sldMkLst>
          <pc:docMk/>
          <pc:sldMk cId="3534544043" sldId="343"/>
        </pc:sldMkLst>
        <pc:spChg chg="mod">
          <ac:chgData name="Sophia Stoltz" userId="12eafd4bfed68854" providerId="LiveId" clId="{44A180B1-ED0D-47A9-90BF-BAB4CA0156ED}" dt="2023-01-02T02:12:42.722" v="7" actId="20577"/>
          <ac:spMkLst>
            <pc:docMk/>
            <pc:sldMk cId="3534544043" sldId="343"/>
            <ac:spMk id="3" creationId="{AFDC7D31-C5B5-3048-8298-6BDA8F1AFF20}"/>
          </ac:spMkLst>
        </pc:spChg>
      </pc:sldChg>
      <pc:sldChg chg="modSp mod">
        <pc:chgData name="Sophia Stoltz" userId="12eafd4bfed68854" providerId="LiveId" clId="{44A180B1-ED0D-47A9-90BF-BAB4CA0156ED}" dt="2023-01-02T02:35:08.478" v="8" actId="790"/>
        <pc:sldMkLst>
          <pc:docMk/>
          <pc:sldMk cId="132199430" sldId="357"/>
        </pc:sldMkLst>
        <pc:spChg chg="mod">
          <ac:chgData name="Sophia Stoltz" userId="12eafd4bfed68854" providerId="LiveId" clId="{44A180B1-ED0D-47A9-90BF-BAB4CA0156ED}" dt="2023-01-02T02:35:08.478" v="8" actId="790"/>
          <ac:spMkLst>
            <pc:docMk/>
            <pc:sldMk cId="132199430" sldId="357"/>
            <ac:spMk id="10" creationId="{8AB21459-0010-BEEB-0A8A-9058ACC2540D}"/>
          </ac:spMkLst>
        </pc:spChg>
      </pc:sldChg>
      <pc:sldChg chg="addSp delSp modSp mod">
        <pc:chgData name="Sophia Stoltz" userId="12eafd4bfed68854" providerId="LiveId" clId="{44A180B1-ED0D-47A9-90BF-BAB4CA0156ED}" dt="2023-01-02T02:35:30.987" v="10"/>
        <pc:sldMkLst>
          <pc:docMk/>
          <pc:sldMk cId="970429485" sldId="359"/>
        </pc:sldMkLst>
        <pc:spChg chg="add mod">
          <ac:chgData name="Sophia Stoltz" userId="12eafd4bfed68854" providerId="LiveId" clId="{44A180B1-ED0D-47A9-90BF-BAB4CA0156ED}" dt="2023-01-02T02:35:30.987" v="10"/>
          <ac:spMkLst>
            <pc:docMk/>
            <pc:sldMk cId="970429485" sldId="359"/>
            <ac:spMk id="2" creationId="{BBFC74C3-F883-FC13-B646-025B8B1D7027}"/>
          </ac:spMkLst>
        </pc:spChg>
        <pc:spChg chg="del">
          <ac:chgData name="Sophia Stoltz" userId="12eafd4bfed68854" providerId="LiveId" clId="{44A180B1-ED0D-47A9-90BF-BAB4CA0156ED}" dt="2023-01-02T02:35:30.471" v="9" actId="478"/>
          <ac:spMkLst>
            <pc:docMk/>
            <pc:sldMk cId="970429485" sldId="359"/>
            <ac:spMk id="6" creationId="{10276901-DBDB-F6A0-878D-AE44DE33F88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7DC1A-CF56-6E47-8807-3614ACA13D93}" type="datetimeFigureOut">
              <a:rPr lang="en-US" smtClean="0"/>
              <a:t>2/28/23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31142-9FFC-4F47-B4A2-F000D3CDE3A2}" type="slidenum">
              <a:rPr lang="en-US" smtClean="0"/>
              <a:t>‹#›</a:t>
            </a:fld>
            <a:endParaRPr lang="en-US"/>
          </a:p>
        </p:txBody>
      </p:sp>
    </p:spTree>
    <p:extLst>
      <p:ext uri="{BB962C8B-B14F-4D97-AF65-F5344CB8AC3E}">
        <p14:creationId xmlns:p14="http://schemas.microsoft.com/office/powerpoint/2010/main" val="769199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a:t>
            </a:fld>
            <a:endParaRPr lang="en-US"/>
          </a:p>
        </p:txBody>
      </p:sp>
    </p:spTree>
    <p:extLst>
      <p:ext uri="{BB962C8B-B14F-4D97-AF65-F5344CB8AC3E}">
        <p14:creationId xmlns:p14="http://schemas.microsoft.com/office/powerpoint/2010/main" val="355253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a:t>
            </a:fld>
            <a:endParaRPr lang="en-US"/>
          </a:p>
        </p:txBody>
      </p:sp>
    </p:spTree>
    <p:extLst>
      <p:ext uri="{BB962C8B-B14F-4D97-AF65-F5344CB8AC3E}">
        <p14:creationId xmlns:p14="http://schemas.microsoft.com/office/powerpoint/2010/main" val="283629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a:t>
            </a:fld>
            <a:endParaRPr lang="en-US"/>
          </a:p>
        </p:txBody>
      </p:sp>
    </p:spTree>
    <p:extLst>
      <p:ext uri="{BB962C8B-B14F-4D97-AF65-F5344CB8AC3E}">
        <p14:creationId xmlns:p14="http://schemas.microsoft.com/office/powerpoint/2010/main" val="291242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a:t>
            </a:fld>
            <a:endParaRPr lang="en-US"/>
          </a:p>
        </p:txBody>
      </p:sp>
    </p:spTree>
    <p:extLst>
      <p:ext uri="{BB962C8B-B14F-4D97-AF65-F5344CB8AC3E}">
        <p14:creationId xmlns:p14="http://schemas.microsoft.com/office/powerpoint/2010/main" val="238773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5</a:t>
            </a:fld>
            <a:endParaRPr lang="en-US"/>
          </a:p>
        </p:txBody>
      </p:sp>
    </p:spTree>
    <p:extLst>
      <p:ext uri="{BB962C8B-B14F-4D97-AF65-F5344CB8AC3E}">
        <p14:creationId xmlns:p14="http://schemas.microsoft.com/office/powerpoint/2010/main" val="272011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6</a:t>
            </a:fld>
            <a:endParaRPr lang="en-US"/>
          </a:p>
        </p:txBody>
      </p:sp>
    </p:spTree>
    <p:extLst>
      <p:ext uri="{BB962C8B-B14F-4D97-AF65-F5344CB8AC3E}">
        <p14:creationId xmlns:p14="http://schemas.microsoft.com/office/powerpoint/2010/main" val="33897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7</a:t>
            </a:fld>
            <a:endParaRPr lang="en-US"/>
          </a:p>
        </p:txBody>
      </p:sp>
    </p:spTree>
    <p:extLst>
      <p:ext uri="{BB962C8B-B14F-4D97-AF65-F5344CB8AC3E}">
        <p14:creationId xmlns:p14="http://schemas.microsoft.com/office/powerpoint/2010/main" val="1635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8</a:t>
            </a:fld>
            <a:endParaRPr lang="en-US"/>
          </a:p>
        </p:txBody>
      </p:sp>
    </p:spTree>
    <p:extLst>
      <p:ext uri="{BB962C8B-B14F-4D97-AF65-F5344CB8AC3E}">
        <p14:creationId xmlns:p14="http://schemas.microsoft.com/office/powerpoint/2010/main" val="195788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9</a:t>
            </a:fld>
            <a:endParaRPr lang="en-US"/>
          </a:p>
        </p:txBody>
      </p:sp>
    </p:spTree>
    <p:extLst>
      <p:ext uri="{BB962C8B-B14F-4D97-AF65-F5344CB8AC3E}">
        <p14:creationId xmlns:p14="http://schemas.microsoft.com/office/powerpoint/2010/main" val="780633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10</a:t>
            </a:fld>
            <a:endParaRPr lang="en-US"/>
          </a:p>
        </p:txBody>
      </p:sp>
    </p:spTree>
    <p:extLst>
      <p:ext uri="{BB962C8B-B14F-4D97-AF65-F5344CB8AC3E}">
        <p14:creationId xmlns:p14="http://schemas.microsoft.com/office/powerpoint/2010/main" val="130679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11</a:t>
            </a:fld>
            <a:endParaRPr lang="en-US"/>
          </a:p>
        </p:txBody>
      </p:sp>
    </p:spTree>
    <p:extLst>
      <p:ext uri="{BB962C8B-B14F-4D97-AF65-F5344CB8AC3E}">
        <p14:creationId xmlns:p14="http://schemas.microsoft.com/office/powerpoint/2010/main" val="315625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12</a:t>
            </a:fld>
            <a:endParaRPr lang="en-US"/>
          </a:p>
        </p:txBody>
      </p:sp>
    </p:spTree>
    <p:extLst>
      <p:ext uri="{BB962C8B-B14F-4D97-AF65-F5344CB8AC3E}">
        <p14:creationId xmlns:p14="http://schemas.microsoft.com/office/powerpoint/2010/main" val="90794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13</a:t>
            </a:fld>
            <a:endParaRPr lang="en-US"/>
          </a:p>
        </p:txBody>
      </p:sp>
    </p:spTree>
    <p:extLst>
      <p:ext uri="{BB962C8B-B14F-4D97-AF65-F5344CB8AC3E}">
        <p14:creationId xmlns:p14="http://schemas.microsoft.com/office/powerpoint/2010/main" val="1511932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16</a:t>
            </a:fld>
            <a:endParaRPr lang="en-US"/>
          </a:p>
        </p:txBody>
      </p:sp>
    </p:spTree>
    <p:extLst>
      <p:ext uri="{BB962C8B-B14F-4D97-AF65-F5344CB8AC3E}">
        <p14:creationId xmlns:p14="http://schemas.microsoft.com/office/powerpoint/2010/main" val="2161930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17</a:t>
            </a:fld>
            <a:endParaRPr lang="en-US"/>
          </a:p>
        </p:txBody>
      </p:sp>
    </p:spTree>
    <p:extLst>
      <p:ext uri="{BB962C8B-B14F-4D97-AF65-F5344CB8AC3E}">
        <p14:creationId xmlns:p14="http://schemas.microsoft.com/office/powerpoint/2010/main" val="1116505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D1B31142-9FFC-4F47-B4A2-F000D3CDE3A2}" type="slidenum">
              <a:rPr lang="en-US" smtClean="0"/>
              <a:t>18</a:t>
            </a:fld>
            <a:endParaRPr lang="en-US"/>
          </a:p>
        </p:txBody>
      </p:sp>
    </p:spTree>
    <p:extLst>
      <p:ext uri="{BB962C8B-B14F-4D97-AF65-F5344CB8AC3E}">
        <p14:creationId xmlns:p14="http://schemas.microsoft.com/office/powerpoint/2010/main" val="3143687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20</a:t>
            </a:fld>
            <a:endParaRPr lang="en-US"/>
          </a:p>
        </p:txBody>
      </p:sp>
    </p:spTree>
    <p:extLst>
      <p:ext uri="{BB962C8B-B14F-4D97-AF65-F5344CB8AC3E}">
        <p14:creationId xmlns:p14="http://schemas.microsoft.com/office/powerpoint/2010/main" val="1867818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21</a:t>
            </a:fld>
            <a:endParaRPr lang="en-US"/>
          </a:p>
        </p:txBody>
      </p:sp>
    </p:spTree>
    <p:extLst>
      <p:ext uri="{BB962C8B-B14F-4D97-AF65-F5344CB8AC3E}">
        <p14:creationId xmlns:p14="http://schemas.microsoft.com/office/powerpoint/2010/main" val="2036800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22</a:t>
            </a:fld>
            <a:endParaRPr lang="en-US"/>
          </a:p>
        </p:txBody>
      </p:sp>
    </p:spTree>
    <p:extLst>
      <p:ext uri="{BB962C8B-B14F-4D97-AF65-F5344CB8AC3E}">
        <p14:creationId xmlns:p14="http://schemas.microsoft.com/office/powerpoint/2010/main" val="1373924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23</a:t>
            </a:fld>
            <a:endParaRPr lang="en-US"/>
          </a:p>
        </p:txBody>
      </p:sp>
    </p:spTree>
    <p:extLst>
      <p:ext uri="{BB962C8B-B14F-4D97-AF65-F5344CB8AC3E}">
        <p14:creationId xmlns:p14="http://schemas.microsoft.com/office/powerpoint/2010/main" val="1695278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24</a:t>
            </a:fld>
            <a:endParaRPr lang="en-US"/>
          </a:p>
        </p:txBody>
      </p:sp>
    </p:spTree>
    <p:extLst>
      <p:ext uri="{BB962C8B-B14F-4D97-AF65-F5344CB8AC3E}">
        <p14:creationId xmlns:p14="http://schemas.microsoft.com/office/powerpoint/2010/main" val="3153226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25</a:t>
            </a:fld>
            <a:endParaRPr lang="en-US"/>
          </a:p>
        </p:txBody>
      </p:sp>
    </p:spTree>
    <p:extLst>
      <p:ext uri="{BB962C8B-B14F-4D97-AF65-F5344CB8AC3E}">
        <p14:creationId xmlns:p14="http://schemas.microsoft.com/office/powerpoint/2010/main" val="3026075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31</a:t>
            </a:fld>
            <a:endParaRPr lang="en-US"/>
          </a:p>
        </p:txBody>
      </p:sp>
    </p:spTree>
    <p:extLst>
      <p:ext uri="{BB962C8B-B14F-4D97-AF65-F5344CB8AC3E}">
        <p14:creationId xmlns:p14="http://schemas.microsoft.com/office/powerpoint/2010/main" val="3379215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33</a:t>
            </a:fld>
            <a:endParaRPr lang="en-US"/>
          </a:p>
        </p:txBody>
      </p:sp>
    </p:spTree>
    <p:extLst>
      <p:ext uri="{BB962C8B-B14F-4D97-AF65-F5344CB8AC3E}">
        <p14:creationId xmlns:p14="http://schemas.microsoft.com/office/powerpoint/2010/main" val="3281825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43829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326475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4643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06077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C63070-5D48-0840-96E5-90AD824ABC30}" type="datetimeFigureOut">
              <a:rPr lang="en-US" smtClean="0"/>
              <a:t>2/28/23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6257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C63070-5D48-0840-96E5-90AD824ABC30}" type="datetimeFigureOut">
              <a:rPr lang="en-US" smtClean="0"/>
              <a:t>2/28/23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41150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C63070-5D48-0840-96E5-90AD824ABC30}" type="datetimeFigureOut">
              <a:rPr lang="en-US" smtClean="0"/>
              <a:t>2/28/23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69412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92250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40859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3667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971406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63070-5D48-0840-96E5-90AD824ABC30}" type="datetimeFigureOut">
              <a:rPr lang="en-US" smtClean="0"/>
              <a:t>2/28/23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29095F-10F3-E847-AE5B-EBCFD516AEA2}" type="slidenum">
              <a:rPr lang="en-US" smtClean="0"/>
              <a:t>‹#›</a:t>
            </a:fld>
            <a:endParaRPr lang="en-US"/>
          </a:p>
        </p:txBody>
      </p:sp>
    </p:spTree>
    <p:extLst>
      <p:ext uri="{BB962C8B-B14F-4D97-AF65-F5344CB8AC3E}">
        <p14:creationId xmlns:p14="http://schemas.microsoft.com/office/powerpoint/2010/main" val="4555078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1.jpeg"/><Relationship Id="rId10" Type="http://schemas.openxmlformats.org/officeDocument/2006/relationships/image" Target="../media/image5.png"/><Relationship Id="rId4" Type="http://schemas.openxmlformats.org/officeDocument/2006/relationships/image" Target="../media/image9.jpe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5.png"/><Relationship Id="rId5" Type="http://schemas.openxmlformats.org/officeDocument/2006/relationships/image" Target="../media/image11.jpeg"/><Relationship Id="rId10" Type="http://schemas.openxmlformats.org/officeDocument/2006/relationships/image" Target="../media/image12.png"/><Relationship Id="rId4" Type="http://schemas.openxmlformats.org/officeDocument/2006/relationships/image" Target="../media/image9.jpe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4.jpeg"/><Relationship Id="rId12"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6.jpeg"/><Relationship Id="rId12"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0.png"/><Relationship Id="rId5" Type="http://schemas.openxmlformats.org/officeDocument/2006/relationships/image" Target="../media/image11.jpeg"/><Relationship Id="rId10" Type="http://schemas.openxmlformats.org/officeDocument/2006/relationships/image" Target="../media/image8.png"/><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16.jpeg"/><Relationship Id="rId12"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8.png"/><Relationship Id="rId5" Type="http://schemas.openxmlformats.org/officeDocument/2006/relationships/image" Target="../media/image11.jpeg"/><Relationship Id="rId15" Type="http://schemas.openxmlformats.org/officeDocument/2006/relationships/image" Target="../media/image5.png"/><Relationship Id="rId10" Type="http://schemas.openxmlformats.org/officeDocument/2006/relationships/hyperlink" Target="https://academy.allaboutbirds.org/features/birdanatomy/" TargetMode="External"/><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8" Type="http://schemas.openxmlformats.org/officeDocument/2006/relationships/hyperlink" Target="https://blog.nwf.org/2017/09/11-tips-to-keep-your-indoor-cat-happy/" TargetMode="External"/><Relationship Id="rId3" Type="http://schemas.openxmlformats.org/officeDocument/2006/relationships/hyperlink" Target="https://flap.org/" TargetMode="External"/><Relationship Id="rId7" Type="http://schemas.openxmlformats.org/officeDocument/2006/relationships/image" Target="../media/image32.jpeg"/><Relationship Id="rId12"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hyperlink" Target="https://www.audubon.org/lights-out-program" TargetMode="External"/><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hyperlink" Target="https://www.audubon.org/lights-out-program" TargetMode="External"/><Relationship Id="rId5" Type="http://schemas.openxmlformats.org/officeDocument/2006/relationships/hyperlink" Target="https://blog.nwf.org/2017/09/11-tips-to-keep-your-indoor-cat-happy/" TargetMode="External"/><Relationship Id="rId10" Type="http://schemas.openxmlformats.org/officeDocument/2006/relationships/hyperlink" Target="https://flap.org/" TargetMode="External"/><Relationship Id="rId4" Type="http://schemas.openxmlformats.org/officeDocument/2006/relationships/image" Target="../media/image32.jpeg"/><Relationship Id="rId9"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5.pn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5.pn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hyperlink" Target="https://flap.org/stop-birds-from-hitting-windows/"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hyperlink" Target="https://www.audubon.org/lights-out-program" TargetMode="External"/><Relationship Id="rId5" Type="http://schemas.openxmlformats.org/officeDocument/2006/relationships/hyperlink" Target="https://blog.nwf.org/2017/09/11-tips-to-keep-your-indoor-cat-happy/" TargetMode="External"/><Relationship Id="rId10" Type="http://schemas.openxmlformats.org/officeDocument/2006/relationships/hyperlink" Target="https://flap.org/" TargetMode="External"/><Relationship Id="rId4" Type="http://schemas.openxmlformats.org/officeDocument/2006/relationships/image" Target="../media/image32.jpeg"/><Relationship Id="rId9" Type="http://schemas.openxmlformats.org/officeDocument/2006/relationships/image" Target="../media/image12.png"/></Relationships>
</file>

<file path=ppt/slides/_rels/slide2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hyperlink" Target="https://www.audubon.org/lights-out-program" TargetMode="External"/><Relationship Id="rId5" Type="http://schemas.openxmlformats.org/officeDocument/2006/relationships/hyperlink" Target="https://blog.nwf.org/2017/09/11-tips-to-keep-your-indoor-cat-happy/" TargetMode="External"/><Relationship Id="rId10" Type="http://schemas.openxmlformats.org/officeDocument/2006/relationships/hyperlink" Target="https://flap.org/" TargetMode="External"/><Relationship Id="rId4" Type="http://schemas.openxmlformats.org/officeDocument/2006/relationships/image" Target="../media/image32.jpeg"/><Relationship Id="rId9"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purina.co.uk/articles/cats/behaviour/common-questions/cat-sleeping-habits" TargetMode="External"/><Relationship Id="rId5" Type="http://schemas.openxmlformats.org/officeDocument/2006/relationships/image" Target="../media/image45.jpe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purina.co.uk/articles/cats/behaviour/common-questions/cat-sleeping-habits" TargetMode="External"/><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allaboutbirds.org/ca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B032-7F5D-684A-A8E7-0875A809FD3E}"/>
              </a:ext>
            </a:extLst>
          </p:cNvPr>
          <p:cNvSpPr>
            <a:spLocks noGrp="1"/>
          </p:cNvSpPr>
          <p:nvPr>
            <p:ph type="ctrTitle"/>
          </p:nvPr>
        </p:nvSpPr>
        <p:spPr>
          <a:xfrm>
            <a:off x="1524000" y="2245810"/>
            <a:ext cx="9144000" cy="1355750"/>
          </a:xfrm>
        </p:spPr>
        <p:txBody>
          <a:bodyPr>
            <a:normAutofit/>
          </a:bodyPr>
          <a:lstStyle/>
          <a:p>
            <a:pPr algn="l"/>
            <a:r>
              <a:rPr lang="en-US" sz="5400" dirty="0" err="1"/>
              <a:t>Sauvons</a:t>
            </a:r>
            <a:r>
              <a:rPr lang="en-US" sz="5400" dirty="0"/>
              <a:t> des oiseaux!</a:t>
            </a:r>
          </a:p>
        </p:txBody>
      </p:sp>
      <p:sp>
        <p:nvSpPr>
          <p:cNvPr id="3" name="Subtitle 2">
            <a:extLst>
              <a:ext uri="{FF2B5EF4-FFF2-40B4-BE49-F238E27FC236}">
                <a16:creationId xmlns:a16="http://schemas.microsoft.com/office/drawing/2014/main" id="{A1654593-885B-8847-9D0D-1F156F6E1F52}"/>
              </a:ext>
            </a:extLst>
          </p:cNvPr>
          <p:cNvSpPr>
            <a:spLocks noGrp="1"/>
          </p:cNvSpPr>
          <p:nvPr>
            <p:ph type="subTitle" idx="1"/>
          </p:nvPr>
        </p:nvSpPr>
        <p:spPr>
          <a:xfrm>
            <a:off x="1524000" y="3608516"/>
            <a:ext cx="9144000" cy="738627"/>
          </a:xfrm>
        </p:spPr>
        <p:txBody>
          <a:bodyPr>
            <a:normAutofit lnSpcReduction="10000"/>
          </a:bodyPr>
          <a:lstStyle/>
          <a:p>
            <a:pPr algn="l"/>
            <a:r>
              <a:rPr lang="en-US" sz="2000" dirty="0"/>
              <a:t>Bird Safe Guelph – </a:t>
            </a:r>
            <a:r>
              <a:rPr lang="en-US" sz="2000" dirty="0" err="1"/>
              <a:t>Programme</a:t>
            </a:r>
            <a:r>
              <a:rPr lang="en-US" sz="2000" dirty="0"/>
              <a:t> </a:t>
            </a:r>
            <a:r>
              <a:rPr lang="fr-CA" sz="2000" dirty="0"/>
              <a:t>d’école</a:t>
            </a:r>
            <a:r>
              <a:rPr lang="en-US" sz="2000" dirty="0"/>
              <a:t> </a:t>
            </a:r>
          </a:p>
          <a:p>
            <a:pPr algn="l"/>
            <a:r>
              <a:rPr lang="en-US" sz="2000" dirty="0"/>
              <a:t>3</a:t>
            </a:r>
            <a:r>
              <a:rPr lang="en-US" sz="2000" baseline="30000" dirty="0"/>
              <a:t>ième</a:t>
            </a:r>
            <a:r>
              <a:rPr lang="en-US" sz="2000" dirty="0"/>
              <a:t> et 4</a:t>
            </a:r>
            <a:r>
              <a:rPr lang="en-US" sz="2000" baseline="30000" dirty="0"/>
              <a:t>ième</a:t>
            </a:r>
            <a:r>
              <a:rPr lang="en-US" sz="2000" dirty="0"/>
              <a:t> </a:t>
            </a:r>
            <a:r>
              <a:rPr lang="en-US" sz="2000" dirty="0" err="1"/>
              <a:t>année</a:t>
            </a:r>
            <a:r>
              <a:rPr lang="en-US" sz="2000" dirty="0"/>
              <a:t> </a:t>
            </a:r>
          </a:p>
        </p:txBody>
      </p:sp>
      <p:pic>
        <p:nvPicPr>
          <p:cNvPr id="29704" name="Picture 8" descr="Hooded Merganser Overview, All About Birds, Cornell Lab of Ornithology">
            <a:extLst>
              <a:ext uri="{FF2B5EF4-FFF2-40B4-BE49-F238E27FC236}">
                <a16:creationId xmlns:a16="http://schemas.microsoft.com/office/drawing/2014/main" id="{A714EA22-8468-2041-AD40-F143562E11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681" r="2" b="1496"/>
          <a:stretch/>
        </p:blipFill>
        <p:spPr bwMode="auto">
          <a:xfrm>
            <a:off x="20" y="-6956"/>
            <a:ext cx="4475120" cy="2517810"/>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a:noFill/>
          <a:extLst>
            <a:ext uri="{909E8E84-426E-40DD-AFC4-6F175D3DCCD1}">
              <a14:hiddenFill xmlns:a14="http://schemas.microsoft.com/office/drawing/2010/main">
                <a:solidFill>
                  <a:srgbClr val="FFFFFF"/>
                </a:solidFill>
              </a14:hiddenFill>
            </a:ext>
          </a:extLst>
        </p:spPr>
      </p:pic>
      <p:pic>
        <p:nvPicPr>
          <p:cNvPr id="29702" name="Picture 6" descr="Eastern Screech-Owl Identification, All About Birds, Cornell Lab of  Ornithology">
            <a:extLst>
              <a:ext uri="{FF2B5EF4-FFF2-40B4-BE49-F238E27FC236}">
                <a16:creationId xmlns:a16="http://schemas.microsoft.com/office/drawing/2014/main" id="{33867F5A-9481-FB4A-B117-96AD6C635F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b="21856"/>
          <a:stretch/>
        </p:blipFill>
        <p:spPr bwMode="auto">
          <a:xfrm>
            <a:off x="7716860" y="4347146"/>
            <a:ext cx="4475140" cy="2510854"/>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a:noFill/>
          <a:extLst>
            <a:ext uri="{909E8E84-426E-40DD-AFC4-6F175D3DCCD1}">
              <a14:hiddenFill xmlns:a14="http://schemas.microsoft.com/office/drawing/2010/main">
                <a:solidFill>
                  <a:srgbClr val="FFFFFF"/>
                </a:solidFill>
              </a14:hiddenFill>
            </a:ext>
          </a:extLst>
        </p:spPr>
      </p:pic>
      <p:pic>
        <p:nvPicPr>
          <p:cNvPr id="29700" name="Picture 4" descr="Black-capped Chickadee | Audubon Field Guide">
            <a:extLst>
              <a:ext uri="{FF2B5EF4-FFF2-40B4-BE49-F238E27FC236}">
                <a16:creationId xmlns:a16="http://schemas.microsoft.com/office/drawing/2014/main" id="{5F3C7110-A1E5-0B4D-A24C-B06E0614372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157" r="-2" b="35789"/>
          <a:stretch/>
        </p:blipFill>
        <p:spPr bwMode="auto">
          <a:xfrm>
            <a:off x="20" y="4347146"/>
            <a:ext cx="8563356" cy="2510852"/>
          </a:xfrm>
          <a:custGeom>
            <a:avLst/>
            <a:gdLst/>
            <a:ahLst/>
            <a:cxnLst/>
            <a:rect l="l" t="t" r="r" b="b"/>
            <a:pathLst>
              <a:path w="8563376" h="2175160">
                <a:moveTo>
                  <a:pt x="0" y="0"/>
                </a:moveTo>
                <a:lnTo>
                  <a:pt x="8563376" y="0"/>
                </a:lnTo>
                <a:lnTo>
                  <a:pt x="7555992" y="2175160"/>
                </a:lnTo>
                <a:lnTo>
                  <a:pt x="0" y="217516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74E75E-99AE-984E-946D-76678F5504DC}"/>
              </a:ext>
            </a:extLst>
          </p:cNvPr>
          <p:cNvSpPr txBox="1"/>
          <p:nvPr/>
        </p:nvSpPr>
        <p:spPr>
          <a:xfrm>
            <a:off x="0" y="2264634"/>
            <a:ext cx="1186543" cy="246221"/>
          </a:xfrm>
          <a:prstGeom prst="rect">
            <a:avLst/>
          </a:prstGeom>
          <a:noFill/>
        </p:spPr>
        <p:txBody>
          <a:bodyPr wrap="none" rtlCol="0">
            <a:spAutoFit/>
          </a:bodyPr>
          <a:lstStyle/>
          <a:p>
            <a:r>
              <a:rPr lang="en-US" sz="1000" dirty="0"/>
              <a:t>Photo: Jason Major</a:t>
            </a:r>
          </a:p>
        </p:txBody>
      </p:sp>
      <p:sp>
        <p:nvSpPr>
          <p:cNvPr id="14" name="TextBox 13">
            <a:extLst>
              <a:ext uri="{FF2B5EF4-FFF2-40B4-BE49-F238E27FC236}">
                <a16:creationId xmlns:a16="http://schemas.microsoft.com/office/drawing/2014/main" id="{A0254730-EF2B-2E40-9F0D-AF9DA40BC194}"/>
              </a:ext>
            </a:extLst>
          </p:cNvPr>
          <p:cNvSpPr txBox="1"/>
          <p:nvPr/>
        </p:nvSpPr>
        <p:spPr>
          <a:xfrm>
            <a:off x="0" y="6611777"/>
            <a:ext cx="1388522" cy="246221"/>
          </a:xfrm>
          <a:prstGeom prst="rect">
            <a:avLst/>
          </a:prstGeom>
          <a:noFill/>
        </p:spPr>
        <p:txBody>
          <a:bodyPr wrap="none" rtlCol="0">
            <a:spAutoFit/>
          </a:bodyPr>
          <a:lstStyle/>
          <a:p>
            <a:r>
              <a:rPr lang="en-US" sz="1000" dirty="0"/>
              <a:t>Photo: Mick Thompson</a:t>
            </a:r>
          </a:p>
        </p:txBody>
      </p:sp>
      <p:sp>
        <p:nvSpPr>
          <p:cNvPr id="15" name="TextBox 14">
            <a:extLst>
              <a:ext uri="{FF2B5EF4-FFF2-40B4-BE49-F238E27FC236}">
                <a16:creationId xmlns:a16="http://schemas.microsoft.com/office/drawing/2014/main" id="{358057C8-7EE0-9049-B221-C0CF2759C2D0}"/>
              </a:ext>
            </a:extLst>
          </p:cNvPr>
          <p:cNvSpPr txBox="1"/>
          <p:nvPr/>
        </p:nvSpPr>
        <p:spPr>
          <a:xfrm>
            <a:off x="10803458" y="6611779"/>
            <a:ext cx="1409360" cy="246221"/>
          </a:xfrm>
          <a:prstGeom prst="rect">
            <a:avLst/>
          </a:prstGeom>
          <a:noFill/>
        </p:spPr>
        <p:txBody>
          <a:bodyPr wrap="none" rtlCol="0">
            <a:spAutoFit/>
          </a:bodyPr>
          <a:lstStyle/>
          <a:p>
            <a:r>
              <a:rPr lang="en-US" sz="1000" dirty="0">
                <a:solidFill>
                  <a:schemeClr val="bg1"/>
                </a:solidFill>
              </a:rPr>
              <a:t>Photo: Dean Anderson</a:t>
            </a:r>
          </a:p>
        </p:txBody>
      </p:sp>
      <p:pic>
        <p:nvPicPr>
          <p:cNvPr id="6" name="Picture 5">
            <a:extLst>
              <a:ext uri="{FF2B5EF4-FFF2-40B4-BE49-F238E27FC236}">
                <a16:creationId xmlns:a16="http://schemas.microsoft.com/office/drawing/2014/main" id="{4FE91F68-2764-98B7-A1F5-3234547BEE92}"/>
              </a:ext>
            </a:extLst>
          </p:cNvPr>
          <p:cNvPicPr>
            <a:picLocks noChangeAspect="1"/>
          </p:cNvPicPr>
          <p:nvPr/>
        </p:nvPicPr>
        <p:blipFill>
          <a:blip r:embed="rId6"/>
          <a:stretch>
            <a:fillRect/>
          </a:stretch>
        </p:blipFill>
        <p:spPr>
          <a:xfrm>
            <a:off x="4281698" y="-218906"/>
            <a:ext cx="7772400" cy="3310116"/>
          </a:xfrm>
          <a:prstGeom prst="rect">
            <a:avLst/>
          </a:prstGeom>
        </p:spPr>
      </p:pic>
    </p:spTree>
    <p:extLst>
      <p:ext uri="{BB962C8B-B14F-4D97-AF65-F5344CB8AC3E}">
        <p14:creationId xmlns:p14="http://schemas.microsoft.com/office/powerpoint/2010/main" val="604176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798551" y="1048829"/>
            <a:ext cx="4200414"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Tree>
    <p:extLst>
      <p:ext uri="{BB962C8B-B14F-4D97-AF65-F5344CB8AC3E}">
        <p14:creationId xmlns:p14="http://schemas.microsoft.com/office/powerpoint/2010/main" val="862887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5"/>
          <a:stretch>
            <a:fillRect/>
          </a:stretch>
        </p:blipFill>
        <p:spPr>
          <a:xfrm>
            <a:off x="2313448" y="694370"/>
            <a:ext cx="584200" cy="647700"/>
          </a:xfrm>
          <a:prstGeom prst="rect">
            <a:avLst/>
          </a:prstGeom>
        </p:spPr>
      </p:pic>
      <p:sp>
        <p:nvSpPr>
          <p:cNvPr id="3" name="Title 1">
            <a:extLst>
              <a:ext uri="{FF2B5EF4-FFF2-40B4-BE49-F238E27FC236}">
                <a16:creationId xmlns:a16="http://schemas.microsoft.com/office/drawing/2014/main" id="{5B52C4CF-7395-C420-BEF7-34DB0CE4145C}"/>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4" name="Picture 3">
            <a:extLst>
              <a:ext uri="{FF2B5EF4-FFF2-40B4-BE49-F238E27FC236}">
                <a16:creationId xmlns:a16="http://schemas.microsoft.com/office/drawing/2014/main" id="{82EED4BB-62C4-579C-005F-33FF0D9F401F}"/>
              </a:ext>
            </a:extLst>
          </p:cNvPr>
          <p:cNvPicPr>
            <a:picLocks noChangeAspect="1"/>
          </p:cNvPicPr>
          <p:nvPr/>
        </p:nvPicPr>
        <p:blipFill>
          <a:blip r:embed="rId6"/>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9A249F2E-BA77-8366-DD49-2F60D79CCBB3}"/>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9D9CF456-E4C4-879E-15E6-E605DDC7BCB4}"/>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26017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6"/>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7"/>
          <a:stretch>
            <a:fillRect/>
          </a:stretch>
        </p:blipFill>
        <p:spPr>
          <a:xfrm>
            <a:off x="107491" y="1290794"/>
            <a:ext cx="584200" cy="647700"/>
          </a:xfrm>
          <a:prstGeom prst="rect">
            <a:avLst/>
          </a:prstGeom>
        </p:spPr>
      </p:pic>
      <p:sp>
        <p:nvSpPr>
          <p:cNvPr id="3" name="Title 1">
            <a:extLst>
              <a:ext uri="{FF2B5EF4-FFF2-40B4-BE49-F238E27FC236}">
                <a16:creationId xmlns:a16="http://schemas.microsoft.com/office/drawing/2014/main" id="{5F6DC4FD-6FD7-692D-BD82-C4169EEE156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4" name="Picture 3">
            <a:extLst>
              <a:ext uri="{FF2B5EF4-FFF2-40B4-BE49-F238E27FC236}">
                <a16:creationId xmlns:a16="http://schemas.microsoft.com/office/drawing/2014/main" id="{5C8F3AF0-C5C3-C3F7-3EC3-2558F61BCA77}"/>
              </a:ext>
            </a:extLst>
          </p:cNvPr>
          <p:cNvPicPr>
            <a:picLocks noChangeAspect="1"/>
          </p:cNvPicPr>
          <p:nvPr/>
        </p:nvPicPr>
        <p:blipFill>
          <a:blip r:embed="rId8"/>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AA7A4021-AC2D-D1E5-D1A2-5D79CB1E490C}"/>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0B6D1175-B754-2F29-8DEA-EF77852781FA}"/>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64094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7"/>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8"/>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9"/>
          <a:stretch>
            <a:fillRect/>
          </a:stretch>
        </p:blipFill>
        <p:spPr>
          <a:xfrm>
            <a:off x="4677429" y="211482"/>
            <a:ext cx="584200" cy="647700"/>
          </a:xfrm>
          <a:prstGeom prst="rect">
            <a:avLst/>
          </a:prstGeom>
        </p:spPr>
      </p:pic>
      <p:sp>
        <p:nvSpPr>
          <p:cNvPr id="6" name="Title 1">
            <a:extLst>
              <a:ext uri="{FF2B5EF4-FFF2-40B4-BE49-F238E27FC236}">
                <a16:creationId xmlns:a16="http://schemas.microsoft.com/office/drawing/2014/main" id="{53A1E6EC-4BF1-CAC6-C9A2-F0AF2B5CABA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7" name="Picture 6">
            <a:extLst>
              <a:ext uri="{FF2B5EF4-FFF2-40B4-BE49-F238E27FC236}">
                <a16:creationId xmlns:a16="http://schemas.microsoft.com/office/drawing/2014/main" id="{09B483AA-FE62-667D-5E5C-BB120BB37F20}"/>
              </a:ext>
            </a:extLst>
          </p:cNvPr>
          <p:cNvPicPr>
            <a:picLocks noChangeAspect="1"/>
          </p:cNvPicPr>
          <p:nvPr/>
        </p:nvPicPr>
        <p:blipFill>
          <a:blip r:embed="rId10"/>
          <a:stretch>
            <a:fillRect/>
          </a:stretch>
        </p:blipFill>
        <p:spPr>
          <a:xfrm>
            <a:off x="7798551" y="1048829"/>
            <a:ext cx="4200414" cy="380037"/>
          </a:xfrm>
          <a:prstGeom prst="rect">
            <a:avLst/>
          </a:prstGeom>
        </p:spPr>
      </p:pic>
      <p:sp>
        <p:nvSpPr>
          <p:cNvPr id="8" name="TextBox 7">
            <a:extLst>
              <a:ext uri="{FF2B5EF4-FFF2-40B4-BE49-F238E27FC236}">
                <a16:creationId xmlns:a16="http://schemas.microsoft.com/office/drawing/2014/main" id="{713715D5-DCA1-C56E-177C-0140619805E0}"/>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9" name="TextBox 8">
            <a:extLst>
              <a:ext uri="{FF2B5EF4-FFF2-40B4-BE49-F238E27FC236}">
                <a16:creationId xmlns:a16="http://schemas.microsoft.com/office/drawing/2014/main" id="{C562CB56-8A91-AF92-BEAD-DA4D69387960}"/>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198943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8"/>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9"/>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0"/>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3" name="Title 1">
            <a:extLst>
              <a:ext uri="{FF2B5EF4-FFF2-40B4-BE49-F238E27FC236}">
                <a16:creationId xmlns:a16="http://schemas.microsoft.com/office/drawing/2014/main" id="{B4E62183-5DF7-8F92-885D-6D8F3253CED9}"/>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4" name="Picture 3">
            <a:extLst>
              <a:ext uri="{FF2B5EF4-FFF2-40B4-BE49-F238E27FC236}">
                <a16:creationId xmlns:a16="http://schemas.microsoft.com/office/drawing/2014/main" id="{7E0C99E4-E8A3-F6C6-6FE5-CEE110DE41F1}"/>
              </a:ext>
            </a:extLst>
          </p:cNvPr>
          <p:cNvPicPr>
            <a:picLocks noChangeAspect="1"/>
          </p:cNvPicPr>
          <p:nvPr/>
        </p:nvPicPr>
        <p:blipFill>
          <a:blip r:embed="rId11"/>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9F4D48F1-677E-AA10-5308-186EA1288A54}"/>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7F6580BA-4128-6DC3-6F3A-F0B4BC4F4B94}"/>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3393026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33" t="8027" r="46736" b="4182"/>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À Sang </a:t>
            </a:r>
            <a:r>
              <a:rPr lang="en-US" sz="2400" b="1" dirty="0" err="1"/>
              <a:t>Chaud</a:t>
            </a:r>
            <a:endParaRPr lang="en-US" sz="2400" b="1" dirty="0"/>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9"/>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0"/>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1"/>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2"/>
          <a:stretch>
            <a:fillRect/>
          </a:stretch>
        </p:blipFill>
        <p:spPr>
          <a:xfrm>
            <a:off x="8893455" y="2816946"/>
            <a:ext cx="584200" cy="647700"/>
          </a:xfrm>
          <a:prstGeom prst="rect">
            <a:avLst/>
          </a:prstGeom>
        </p:spPr>
      </p:pic>
      <p:sp>
        <p:nvSpPr>
          <p:cNvPr id="6" name="Title 1">
            <a:extLst>
              <a:ext uri="{FF2B5EF4-FFF2-40B4-BE49-F238E27FC236}">
                <a16:creationId xmlns:a16="http://schemas.microsoft.com/office/drawing/2014/main" id="{D42717A2-0C36-2A35-F32A-9EA7D7279A4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7" name="Picture 6">
            <a:extLst>
              <a:ext uri="{FF2B5EF4-FFF2-40B4-BE49-F238E27FC236}">
                <a16:creationId xmlns:a16="http://schemas.microsoft.com/office/drawing/2014/main" id="{F382A5C2-109F-843A-9A1A-C4EA1764820A}"/>
              </a:ext>
            </a:extLst>
          </p:cNvPr>
          <p:cNvPicPr>
            <a:picLocks noChangeAspect="1"/>
          </p:cNvPicPr>
          <p:nvPr/>
        </p:nvPicPr>
        <p:blipFill>
          <a:blip r:embed="rId13"/>
          <a:stretch>
            <a:fillRect/>
          </a:stretch>
        </p:blipFill>
        <p:spPr>
          <a:xfrm>
            <a:off x="7798551" y="1048829"/>
            <a:ext cx="4200414" cy="380037"/>
          </a:xfrm>
          <a:prstGeom prst="rect">
            <a:avLst/>
          </a:prstGeom>
        </p:spPr>
      </p:pic>
      <p:sp>
        <p:nvSpPr>
          <p:cNvPr id="8" name="TextBox 7">
            <a:extLst>
              <a:ext uri="{FF2B5EF4-FFF2-40B4-BE49-F238E27FC236}">
                <a16:creationId xmlns:a16="http://schemas.microsoft.com/office/drawing/2014/main" id="{C3B83892-42F7-D5F5-D3B7-E98355AA27A2}"/>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9" name="TextBox 8">
            <a:extLst>
              <a:ext uri="{FF2B5EF4-FFF2-40B4-BE49-F238E27FC236}">
                <a16:creationId xmlns:a16="http://schemas.microsoft.com/office/drawing/2014/main" id="{CBD1A320-55FC-611F-4A4D-F5BB43977CE6}"/>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1294621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694"/>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33" t="8027" r="46736" b="4182"/>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À Sang </a:t>
            </a:r>
            <a:r>
              <a:rPr lang="en-US" sz="2400" b="1" dirty="0" err="1"/>
              <a:t>Chaud</a:t>
            </a:r>
            <a:endParaRPr lang="en-US" sz="2400" b="1" dirty="0"/>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461665"/>
          </a:xfrm>
          <a:prstGeom prst="rect">
            <a:avLst/>
          </a:prstGeom>
          <a:noFill/>
          <a:ln w="38100">
            <a:noFill/>
          </a:ln>
        </p:spPr>
        <p:txBody>
          <a:bodyPr wrap="square" rtlCol="0">
            <a:spAutoFit/>
          </a:bodyPr>
          <a:lstStyle/>
          <a:p>
            <a:pPr algn="ctr"/>
            <a:r>
              <a:rPr lang="en-US" sz="2400" b="1" dirty="0" err="1"/>
              <a:t>Os</a:t>
            </a:r>
            <a:r>
              <a:rPr lang="en-US" sz="2400" b="1" dirty="0"/>
              <a:t> </a:t>
            </a:r>
            <a:r>
              <a:rPr lang="en-US" sz="2400" b="1" dirty="0" err="1"/>
              <a:t>Légers</a:t>
            </a:r>
            <a:endParaRPr lang="en-US" sz="2400" b="1" dirty="0"/>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0"/>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1"/>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2"/>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3"/>
          <a:stretch>
            <a:fillRect/>
          </a:stretch>
        </p:blipFill>
        <p:spPr>
          <a:xfrm>
            <a:off x="8893455" y="2816946"/>
            <a:ext cx="584200" cy="647700"/>
          </a:xfrm>
          <a:prstGeom prst="rect">
            <a:avLst/>
          </a:prstGeom>
        </p:spPr>
      </p:pic>
      <p:sp>
        <p:nvSpPr>
          <p:cNvPr id="3" name="Title 1">
            <a:extLst>
              <a:ext uri="{FF2B5EF4-FFF2-40B4-BE49-F238E27FC236}">
                <a16:creationId xmlns:a16="http://schemas.microsoft.com/office/drawing/2014/main" id="{EB5CFA0F-AC24-AB37-0509-002BCD6B9A3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4" name="Picture 3">
            <a:extLst>
              <a:ext uri="{FF2B5EF4-FFF2-40B4-BE49-F238E27FC236}">
                <a16:creationId xmlns:a16="http://schemas.microsoft.com/office/drawing/2014/main" id="{8F81381F-561B-46CF-4F44-54489F406DA2}"/>
              </a:ext>
            </a:extLst>
          </p:cNvPr>
          <p:cNvPicPr>
            <a:picLocks noChangeAspect="1"/>
          </p:cNvPicPr>
          <p:nvPr/>
        </p:nvPicPr>
        <p:blipFill>
          <a:blip r:embed="rId14"/>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70951F4D-CCF9-FA10-D18B-9D3154F22EBF}"/>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4F50EE79-824B-F168-20A4-E23180A385DF}"/>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2586805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694"/>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33" t="8027" r="46736" b="4182"/>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À Sang </a:t>
            </a:r>
            <a:r>
              <a:rPr lang="en-US" sz="2400" b="1" dirty="0" err="1"/>
              <a:t>Chaud</a:t>
            </a:r>
            <a:endParaRPr lang="en-US" sz="2400" b="1" dirty="0"/>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461665"/>
          </a:xfrm>
          <a:prstGeom prst="rect">
            <a:avLst/>
          </a:prstGeom>
          <a:noFill/>
          <a:ln w="38100">
            <a:noFill/>
          </a:ln>
        </p:spPr>
        <p:txBody>
          <a:bodyPr wrap="square" rtlCol="0">
            <a:spAutoFit/>
          </a:bodyPr>
          <a:lstStyle/>
          <a:p>
            <a:pPr algn="ctr"/>
            <a:r>
              <a:rPr lang="en-US" sz="2400" b="1" dirty="0" err="1"/>
              <a:t>Os</a:t>
            </a:r>
            <a:r>
              <a:rPr lang="en-US" sz="2400" b="1" dirty="0"/>
              <a:t> </a:t>
            </a:r>
            <a:r>
              <a:rPr lang="en-US" sz="2400" b="1" dirty="0" err="1"/>
              <a:t>Légers</a:t>
            </a:r>
            <a:endParaRPr lang="en-US" sz="2400" b="1" dirty="0"/>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1E9BE1FB-CDE9-FBC8-4F7A-17A1D6C2DD3F}"/>
              </a:ext>
            </a:extLst>
          </p:cNvPr>
          <p:cNvSpPr txBox="1"/>
          <p:nvPr/>
        </p:nvSpPr>
        <p:spPr>
          <a:xfrm>
            <a:off x="8587127" y="5285367"/>
            <a:ext cx="3715238" cy="1323439"/>
          </a:xfrm>
          <a:prstGeom prst="rect">
            <a:avLst/>
          </a:prstGeom>
          <a:noFill/>
          <a:ln w="38100">
            <a:noFill/>
          </a:ln>
        </p:spPr>
        <p:txBody>
          <a:bodyPr wrap="square" rtlCol="0">
            <a:spAutoFit/>
          </a:bodyPr>
          <a:lstStyle/>
          <a:p>
            <a:pPr algn="ctr"/>
            <a:r>
              <a:rPr lang="fr-CA" sz="2000" b="1" dirty="0"/>
              <a:t>Pour en savoir plus sur l’anatomie des oiseaux, consultez:</a:t>
            </a:r>
          </a:p>
          <a:p>
            <a:pPr algn="ctr"/>
            <a:r>
              <a:rPr lang="fr-CA" sz="2000" b="1" dirty="0">
                <a:hlinkClick r:id="rId10"/>
              </a:rPr>
              <a:t>« All About </a:t>
            </a:r>
            <a:r>
              <a:rPr lang="fr-CA" sz="2000" b="1" dirty="0" err="1">
                <a:hlinkClick r:id="rId10"/>
              </a:rPr>
              <a:t>Birds</a:t>
            </a:r>
            <a:r>
              <a:rPr lang="fr-CA" sz="2000" b="1" dirty="0">
                <a:hlinkClick r:id="rId10"/>
              </a:rPr>
              <a:t> » Anatomie</a:t>
            </a:r>
            <a:endParaRPr lang="fr-CA" sz="2000" b="1" dirty="0"/>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1"/>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2"/>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3"/>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4"/>
          <a:stretch>
            <a:fillRect/>
          </a:stretch>
        </p:blipFill>
        <p:spPr>
          <a:xfrm>
            <a:off x="8893455" y="2816946"/>
            <a:ext cx="584200" cy="647700"/>
          </a:xfrm>
          <a:prstGeom prst="rect">
            <a:avLst/>
          </a:prstGeom>
        </p:spPr>
      </p:pic>
      <p:sp>
        <p:nvSpPr>
          <p:cNvPr id="3" name="Title 1">
            <a:extLst>
              <a:ext uri="{FF2B5EF4-FFF2-40B4-BE49-F238E27FC236}">
                <a16:creationId xmlns:a16="http://schemas.microsoft.com/office/drawing/2014/main" id="{A7787F10-A6F3-21F7-D05E-62830F049BC0}"/>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oiseaux?</a:t>
            </a:r>
          </a:p>
        </p:txBody>
      </p:sp>
      <p:pic>
        <p:nvPicPr>
          <p:cNvPr id="4" name="Picture 3">
            <a:extLst>
              <a:ext uri="{FF2B5EF4-FFF2-40B4-BE49-F238E27FC236}">
                <a16:creationId xmlns:a16="http://schemas.microsoft.com/office/drawing/2014/main" id="{D55B8C99-E116-B4B9-52BD-562436618F15}"/>
              </a:ext>
            </a:extLst>
          </p:cNvPr>
          <p:cNvPicPr>
            <a:picLocks noChangeAspect="1"/>
          </p:cNvPicPr>
          <p:nvPr/>
        </p:nvPicPr>
        <p:blipFill>
          <a:blip r:embed="rId15"/>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DF5C59E1-EAE7-91E9-A394-19A2140F1927}"/>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02A345BC-1CF6-89BD-C877-B7669B356D3B}"/>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3222446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28216" y="178392"/>
            <a:ext cx="5359262" cy="1325563"/>
          </a:xfrm>
        </p:spPr>
        <p:txBody>
          <a:bodyPr>
            <a:normAutofit/>
          </a:bodyPr>
          <a:lstStyle/>
          <a:p>
            <a:pPr>
              <a:spcAft>
                <a:spcPts val="600"/>
              </a:spcAft>
            </a:pPr>
            <a:r>
              <a:rPr lang="fr-CA" sz="4000" kern="1200" dirty="0">
                <a:solidFill>
                  <a:schemeClr val="tx1"/>
                </a:solidFill>
                <a:latin typeface="+mj-lt"/>
                <a:ea typeface="+mj-ea"/>
                <a:cs typeface="+mj-cs"/>
              </a:rPr>
              <a:t>Qu'est-ce que les oiseaux?</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359263" cy="4351338"/>
          </a:xfrm>
        </p:spPr>
        <p:txBody>
          <a:bodyPr>
            <a:normAutofit/>
          </a:bodyPr>
          <a:lstStyle/>
          <a:p>
            <a:pPr marL="0" indent="0">
              <a:buNone/>
            </a:pPr>
            <a:r>
              <a:rPr lang="fr-CA" b="1" dirty="0"/>
              <a:t>Les oiseaux sont importants</a:t>
            </a:r>
          </a:p>
          <a:p>
            <a:pPr marL="0" indent="0">
              <a:buNone/>
            </a:pPr>
            <a:r>
              <a:rPr lang="fr-CA" sz="2400" i="1" dirty="0"/>
              <a:t>Pouvez-vous penser à une raison quelconque?</a:t>
            </a:r>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26" r="12719"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94" r="1" b="1"/>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278" r="25069" b="1"/>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E31BB1B-F8B0-CD41-8FBB-858207071741}"/>
              </a:ext>
            </a:extLst>
          </p:cNvPr>
          <p:cNvSpPr txBox="1"/>
          <p:nvPr/>
        </p:nvSpPr>
        <p:spPr>
          <a:xfrm>
            <a:off x="4837724" y="89224"/>
            <a:ext cx="213953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C</a:t>
            </a:r>
            <a:r>
              <a:rPr lang="fr-FR" sz="1800" dirty="0">
                <a:effectLst/>
                <a:latin typeface="Times New Roman" panose="02020603050405020304" pitchFamily="18" charset="0"/>
                <a:ea typeface="Calibri" panose="020F0502020204030204" pitchFamily="34" charset="0"/>
              </a:rPr>
              <a:t>olibri à </a:t>
            </a:r>
            <a:r>
              <a:rPr lang="fr-FR" dirty="0">
                <a:latin typeface="Times New Roman" panose="02020603050405020304" pitchFamily="18" charset="0"/>
                <a:ea typeface="Calibri" panose="020F0502020204030204" pitchFamily="34" charset="0"/>
              </a:rPr>
              <a:t>G</a:t>
            </a:r>
            <a:r>
              <a:rPr lang="fr-FR" sz="1800" dirty="0">
                <a:effectLst/>
                <a:latin typeface="Times New Roman" panose="02020603050405020304" pitchFamily="18" charset="0"/>
                <a:ea typeface="Calibri" panose="020F0502020204030204" pitchFamily="34" charset="0"/>
              </a:rPr>
              <a:t>orge Rubis</a:t>
            </a:r>
          </a:p>
          <a:p>
            <a:r>
              <a:rPr lang="fr-CA" sz="1000" dirty="0"/>
              <a:t>Photo: Joseph M. </a:t>
            </a:r>
            <a:r>
              <a:rPr lang="fr-CA" sz="1000" dirty="0" err="1"/>
              <a:t>Schneid</a:t>
            </a:r>
            <a:endParaRPr lang="fr-CA" sz="1000" dirty="0"/>
          </a:p>
        </p:txBody>
      </p:sp>
      <p:sp>
        <p:nvSpPr>
          <p:cNvPr id="19" name="TextBox 18">
            <a:extLst>
              <a:ext uri="{FF2B5EF4-FFF2-40B4-BE49-F238E27FC236}">
                <a16:creationId xmlns:a16="http://schemas.microsoft.com/office/drawing/2014/main" id="{DE3B19D7-1F32-7142-B7CD-3F5F4317B3C5}"/>
              </a:ext>
            </a:extLst>
          </p:cNvPr>
          <p:cNvSpPr txBox="1"/>
          <p:nvPr/>
        </p:nvSpPr>
        <p:spPr>
          <a:xfrm>
            <a:off x="10894575" y="3926885"/>
            <a:ext cx="166016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V</a:t>
            </a:r>
            <a:r>
              <a:rPr lang="fr-FR" sz="1800" dirty="0">
                <a:effectLst/>
                <a:latin typeface="Times New Roman" panose="02020603050405020304" pitchFamily="18" charset="0"/>
                <a:ea typeface="Calibri" panose="020F0502020204030204" pitchFamily="34" charset="0"/>
              </a:rPr>
              <a:t>autour d'Amérique</a:t>
            </a:r>
          </a:p>
          <a:p>
            <a:r>
              <a:rPr lang="fr-CA" sz="1000" dirty="0"/>
              <a:t>Photo: </a:t>
            </a:r>
            <a:r>
              <a:rPr lang="fr-CA" sz="1000" dirty="0" err="1"/>
              <a:t>Evan</a:t>
            </a:r>
            <a:r>
              <a:rPr lang="fr-CA" sz="1000" dirty="0"/>
              <a:t> Lipton</a:t>
            </a:r>
          </a:p>
        </p:txBody>
      </p:sp>
      <p:pic>
        <p:nvPicPr>
          <p:cNvPr id="12" name="Picture 11">
            <a:extLst>
              <a:ext uri="{FF2B5EF4-FFF2-40B4-BE49-F238E27FC236}">
                <a16:creationId xmlns:a16="http://schemas.microsoft.com/office/drawing/2014/main" id="{83F907F9-CEBB-CC41-B194-15445744CB01}"/>
              </a:ext>
            </a:extLst>
          </p:cNvPr>
          <p:cNvPicPr>
            <a:picLocks noChangeAspect="1"/>
          </p:cNvPicPr>
          <p:nvPr/>
        </p:nvPicPr>
        <p:blipFill>
          <a:blip r:embed="rId6"/>
          <a:stretch>
            <a:fillRect/>
          </a:stretch>
        </p:blipFill>
        <p:spPr>
          <a:xfrm>
            <a:off x="838201" y="1291336"/>
            <a:ext cx="4095072" cy="380037"/>
          </a:xfrm>
          <a:prstGeom prst="rect">
            <a:avLst/>
          </a:prstGeom>
        </p:spPr>
      </p:pic>
      <p:sp>
        <p:nvSpPr>
          <p:cNvPr id="4" name="Title 1">
            <a:extLst>
              <a:ext uri="{FF2B5EF4-FFF2-40B4-BE49-F238E27FC236}">
                <a16:creationId xmlns:a16="http://schemas.microsoft.com/office/drawing/2014/main" id="{3F22E7F8-6B2E-CCD1-7378-6F0EDE68CD04}"/>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endParaRPr lang="fr-CA" sz="4000"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94AC4581-C6AC-658B-6953-F2CD2DB0A034}"/>
              </a:ext>
            </a:extLst>
          </p:cNvPr>
          <p:cNvSpPr txBox="1"/>
          <p:nvPr/>
        </p:nvSpPr>
        <p:spPr>
          <a:xfrm>
            <a:off x="6014720" y="5417724"/>
            <a:ext cx="1150566" cy="1261884"/>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P</a:t>
            </a:r>
            <a:r>
              <a:rPr lang="fr-FR" sz="1800" dirty="0">
                <a:effectLst/>
                <a:latin typeface="Times New Roman" panose="02020603050405020304" pitchFamily="18" charset="0"/>
                <a:ea typeface="Calibri" panose="020F0502020204030204" pitchFamily="34" charset="0"/>
              </a:rPr>
              <a:t>luvier </a:t>
            </a:r>
            <a:r>
              <a:rPr lang="fr-FR" dirty="0">
                <a:latin typeface="Times New Roman" panose="02020603050405020304" pitchFamily="18" charset="0"/>
                <a:ea typeface="Calibri" panose="020F0502020204030204" pitchFamily="34" charset="0"/>
              </a:rPr>
              <a:t>É</a:t>
            </a:r>
            <a:r>
              <a:rPr lang="fr-FR" sz="1800" dirty="0">
                <a:effectLst/>
                <a:latin typeface="Times New Roman" panose="02020603050405020304" pitchFamily="18" charset="0"/>
                <a:ea typeface="Calibri" panose="020F0502020204030204" pitchFamily="34" charset="0"/>
              </a:rPr>
              <a:t>gyptien </a:t>
            </a:r>
            <a:r>
              <a:rPr lang="fr-CA" sz="1000" dirty="0"/>
              <a:t>https://smallscience.hbcse.tifr.res.in/crocodile-and-the-plover-bird/</a:t>
            </a:r>
          </a:p>
        </p:txBody>
      </p:sp>
    </p:spTree>
    <p:extLst>
      <p:ext uri="{BB962C8B-B14F-4D97-AF65-F5344CB8AC3E}">
        <p14:creationId xmlns:p14="http://schemas.microsoft.com/office/powerpoint/2010/main" val="3014182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4"/>
            <a:ext cx="5349277" cy="4943151"/>
          </a:xfrm>
        </p:spPr>
        <p:txBody>
          <a:bodyPr>
            <a:normAutofit fontScale="92500"/>
          </a:bodyPr>
          <a:lstStyle/>
          <a:p>
            <a:pPr marL="0" indent="0">
              <a:buNone/>
            </a:pPr>
            <a:r>
              <a:rPr lang="fr-CA" b="1" dirty="0"/>
              <a:t>Les oiseaux sont importants</a:t>
            </a:r>
          </a:p>
          <a:p>
            <a:pPr marL="0" indent="0">
              <a:buNone/>
            </a:pPr>
            <a:r>
              <a:rPr lang="fr-CA" sz="2800" i="1" dirty="0"/>
              <a:t>Pouvez-vous penser à une raison quelconque?</a:t>
            </a:r>
          </a:p>
          <a:p>
            <a:pPr marL="0" indent="0">
              <a:buNone/>
            </a:pPr>
            <a:endParaRPr lang="en-US" i="1" dirty="0"/>
          </a:p>
          <a:p>
            <a:pPr marL="0" indent="0">
              <a:buNone/>
            </a:pPr>
            <a:r>
              <a:rPr lang="en-US" b="1" dirty="0"/>
              <a:t>Services </a:t>
            </a:r>
            <a:r>
              <a:rPr lang="en-US" b="1" dirty="0" err="1"/>
              <a:t>Écosystémiques</a:t>
            </a:r>
            <a:endParaRPr lang="en-US" b="1" dirty="0"/>
          </a:p>
          <a:p>
            <a:r>
              <a:rPr lang="en-US" dirty="0"/>
              <a:t>Pollination</a:t>
            </a:r>
          </a:p>
          <a:p>
            <a:pPr lvl="1"/>
            <a:r>
              <a:rPr lang="fr-FR" dirty="0">
                <a:ea typeface="Calibri" panose="020F0502020204030204" pitchFamily="34" charset="0"/>
              </a:rPr>
              <a:t>C</a:t>
            </a:r>
            <a:r>
              <a:rPr lang="fr-FR" sz="2400" dirty="0">
                <a:effectLst/>
                <a:ea typeface="Calibri" panose="020F0502020204030204" pitchFamily="34" charset="0"/>
              </a:rPr>
              <a:t>olibri à </a:t>
            </a:r>
            <a:r>
              <a:rPr lang="fr-FR" dirty="0">
                <a:ea typeface="Calibri" panose="020F0502020204030204" pitchFamily="34" charset="0"/>
              </a:rPr>
              <a:t>G</a:t>
            </a:r>
            <a:r>
              <a:rPr lang="fr-FR" sz="2400" dirty="0">
                <a:effectLst/>
                <a:ea typeface="Calibri" panose="020F0502020204030204" pitchFamily="34" charset="0"/>
              </a:rPr>
              <a:t>orge Rubis</a:t>
            </a:r>
            <a:endParaRPr lang="en-US" dirty="0"/>
          </a:p>
          <a:p>
            <a:r>
              <a:rPr lang="en-US" dirty="0" err="1"/>
              <a:t>Charognard</a:t>
            </a:r>
            <a:endParaRPr lang="en-US" dirty="0"/>
          </a:p>
          <a:p>
            <a:pPr lvl="1"/>
            <a:r>
              <a:rPr lang="en-US" dirty="0" err="1"/>
              <a:t>Vautour</a:t>
            </a:r>
            <a:r>
              <a:rPr lang="en-US" dirty="0"/>
              <a:t> </a:t>
            </a:r>
            <a:r>
              <a:rPr lang="en-US" dirty="0" err="1"/>
              <a:t>d'Amérique</a:t>
            </a:r>
            <a:endParaRPr lang="en-US" dirty="0"/>
          </a:p>
          <a:p>
            <a:r>
              <a:rPr lang="fr-CA" dirty="0"/>
              <a:t>Interactions avec d’autres espèces</a:t>
            </a:r>
          </a:p>
          <a:p>
            <a:pPr lvl="1"/>
            <a:r>
              <a:rPr lang="fr-FR" dirty="0">
                <a:ea typeface="Calibri" panose="020F0502020204030204" pitchFamily="34" charset="0"/>
              </a:rPr>
              <a:t>P</a:t>
            </a:r>
            <a:r>
              <a:rPr lang="fr-FR" sz="2400" dirty="0">
                <a:effectLst/>
                <a:ea typeface="Calibri" panose="020F0502020204030204" pitchFamily="34" charset="0"/>
              </a:rPr>
              <a:t>luvier </a:t>
            </a:r>
            <a:r>
              <a:rPr lang="fr-FR" dirty="0">
                <a:ea typeface="Calibri" panose="020F0502020204030204" pitchFamily="34" charset="0"/>
              </a:rPr>
              <a:t>É</a:t>
            </a:r>
            <a:r>
              <a:rPr lang="fr-FR" sz="2400" dirty="0">
                <a:effectLst/>
                <a:ea typeface="Calibri" panose="020F0502020204030204" pitchFamily="34" charset="0"/>
              </a:rPr>
              <a:t>gyptien </a:t>
            </a:r>
            <a:r>
              <a:rPr lang="en-US" dirty="0"/>
              <a:t>et le Crocodile du Nil</a:t>
            </a:r>
          </a:p>
          <a:p>
            <a:endParaRPr lang="en-US" dirty="0"/>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26" r="12719"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94" r="1" b="1"/>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278" r="25069" b="1"/>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0980A2E-CB43-0E4E-9167-55AC3B98AF9E}"/>
              </a:ext>
            </a:extLst>
          </p:cNvPr>
          <p:cNvPicPr>
            <a:picLocks noChangeAspect="1"/>
          </p:cNvPicPr>
          <p:nvPr/>
        </p:nvPicPr>
        <p:blipFill>
          <a:blip r:embed="rId6"/>
          <a:stretch>
            <a:fillRect/>
          </a:stretch>
        </p:blipFill>
        <p:spPr>
          <a:xfrm>
            <a:off x="838201" y="1291336"/>
            <a:ext cx="4095072" cy="380037"/>
          </a:xfrm>
          <a:prstGeom prst="rect">
            <a:avLst/>
          </a:prstGeom>
        </p:spPr>
      </p:pic>
      <p:sp>
        <p:nvSpPr>
          <p:cNvPr id="12" name="Title 1">
            <a:extLst>
              <a:ext uri="{FF2B5EF4-FFF2-40B4-BE49-F238E27FC236}">
                <a16:creationId xmlns:a16="http://schemas.microsoft.com/office/drawing/2014/main" id="{BD9D9BD8-36D8-75C5-12E6-A9A87BBECC49}"/>
              </a:ext>
            </a:extLst>
          </p:cNvPr>
          <p:cNvSpPr txBox="1">
            <a:spLocks/>
          </p:cNvSpPr>
          <p:nvPr/>
        </p:nvSpPr>
        <p:spPr>
          <a:xfrm>
            <a:off x="828216" y="178392"/>
            <a:ext cx="53592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a:t>Qu'est-ce que les oiseaux?</a:t>
            </a:r>
            <a:endParaRPr lang="fr-CA" sz="4000" dirty="0"/>
          </a:p>
        </p:txBody>
      </p:sp>
      <p:sp>
        <p:nvSpPr>
          <p:cNvPr id="14" name="TextBox 13">
            <a:extLst>
              <a:ext uri="{FF2B5EF4-FFF2-40B4-BE49-F238E27FC236}">
                <a16:creationId xmlns:a16="http://schemas.microsoft.com/office/drawing/2014/main" id="{2921F850-F160-0847-D3B9-67C513B32BEB}"/>
              </a:ext>
            </a:extLst>
          </p:cNvPr>
          <p:cNvSpPr txBox="1"/>
          <p:nvPr/>
        </p:nvSpPr>
        <p:spPr>
          <a:xfrm>
            <a:off x="4837724" y="89224"/>
            <a:ext cx="213953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C</a:t>
            </a:r>
            <a:r>
              <a:rPr lang="fr-FR" sz="1800" dirty="0">
                <a:effectLst/>
                <a:latin typeface="Times New Roman" panose="02020603050405020304" pitchFamily="18" charset="0"/>
                <a:ea typeface="Calibri" panose="020F0502020204030204" pitchFamily="34" charset="0"/>
              </a:rPr>
              <a:t>olibri à </a:t>
            </a:r>
            <a:r>
              <a:rPr lang="fr-FR" dirty="0">
                <a:latin typeface="Times New Roman" panose="02020603050405020304" pitchFamily="18" charset="0"/>
                <a:ea typeface="Calibri" panose="020F0502020204030204" pitchFamily="34" charset="0"/>
              </a:rPr>
              <a:t>G</a:t>
            </a:r>
            <a:r>
              <a:rPr lang="fr-FR" sz="1800" dirty="0">
                <a:effectLst/>
                <a:latin typeface="Times New Roman" panose="02020603050405020304" pitchFamily="18" charset="0"/>
                <a:ea typeface="Calibri" panose="020F0502020204030204" pitchFamily="34" charset="0"/>
              </a:rPr>
              <a:t>orge Rubis</a:t>
            </a:r>
          </a:p>
          <a:p>
            <a:r>
              <a:rPr lang="fr-CA" sz="1000" dirty="0"/>
              <a:t>Photo: Joseph M. </a:t>
            </a:r>
            <a:r>
              <a:rPr lang="fr-CA" sz="1000" dirty="0" err="1"/>
              <a:t>Schneid</a:t>
            </a:r>
            <a:endParaRPr lang="fr-CA" sz="1000" dirty="0"/>
          </a:p>
        </p:txBody>
      </p:sp>
      <p:sp>
        <p:nvSpPr>
          <p:cNvPr id="15" name="TextBox 14">
            <a:extLst>
              <a:ext uri="{FF2B5EF4-FFF2-40B4-BE49-F238E27FC236}">
                <a16:creationId xmlns:a16="http://schemas.microsoft.com/office/drawing/2014/main" id="{8FDC72DB-3B64-3A63-3026-FE8EF8FBBFF3}"/>
              </a:ext>
            </a:extLst>
          </p:cNvPr>
          <p:cNvSpPr txBox="1"/>
          <p:nvPr/>
        </p:nvSpPr>
        <p:spPr>
          <a:xfrm>
            <a:off x="10894575" y="3926885"/>
            <a:ext cx="166016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V</a:t>
            </a:r>
            <a:r>
              <a:rPr lang="fr-FR" sz="1800" dirty="0">
                <a:effectLst/>
                <a:latin typeface="Times New Roman" panose="02020603050405020304" pitchFamily="18" charset="0"/>
                <a:ea typeface="Calibri" panose="020F0502020204030204" pitchFamily="34" charset="0"/>
              </a:rPr>
              <a:t>autour d'Amérique</a:t>
            </a:r>
          </a:p>
          <a:p>
            <a:r>
              <a:rPr lang="fr-CA" sz="1000" dirty="0"/>
              <a:t>Photo: </a:t>
            </a:r>
            <a:r>
              <a:rPr lang="fr-CA" sz="1000" dirty="0" err="1"/>
              <a:t>Evan</a:t>
            </a:r>
            <a:r>
              <a:rPr lang="fr-CA" sz="1000" dirty="0"/>
              <a:t> Lipton</a:t>
            </a:r>
          </a:p>
        </p:txBody>
      </p:sp>
      <p:sp>
        <p:nvSpPr>
          <p:cNvPr id="16" name="TextBox 15">
            <a:extLst>
              <a:ext uri="{FF2B5EF4-FFF2-40B4-BE49-F238E27FC236}">
                <a16:creationId xmlns:a16="http://schemas.microsoft.com/office/drawing/2014/main" id="{DA30855D-9118-BEAC-2FFD-7E3ABD4D5532}"/>
              </a:ext>
            </a:extLst>
          </p:cNvPr>
          <p:cNvSpPr txBox="1"/>
          <p:nvPr/>
        </p:nvSpPr>
        <p:spPr>
          <a:xfrm>
            <a:off x="6014720" y="5417724"/>
            <a:ext cx="1150566" cy="1261884"/>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P</a:t>
            </a:r>
            <a:r>
              <a:rPr lang="fr-FR" sz="1800" dirty="0">
                <a:effectLst/>
                <a:latin typeface="Times New Roman" panose="02020603050405020304" pitchFamily="18" charset="0"/>
                <a:ea typeface="Calibri" panose="020F0502020204030204" pitchFamily="34" charset="0"/>
              </a:rPr>
              <a:t>luvier </a:t>
            </a:r>
            <a:r>
              <a:rPr lang="fr-FR" dirty="0">
                <a:latin typeface="Times New Roman" panose="02020603050405020304" pitchFamily="18" charset="0"/>
                <a:ea typeface="Calibri" panose="020F0502020204030204" pitchFamily="34" charset="0"/>
              </a:rPr>
              <a:t>É</a:t>
            </a:r>
            <a:r>
              <a:rPr lang="fr-FR" sz="1800" dirty="0">
                <a:effectLst/>
                <a:latin typeface="Times New Roman" panose="02020603050405020304" pitchFamily="18" charset="0"/>
                <a:ea typeface="Calibri" panose="020F0502020204030204" pitchFamily="34" charset="0"/>
              </a:rPr>
              <a:t>gyptien </a:t>
            </a:r>
            <a:r>
              <a:rPr lang="fr-CA" sz="1000" dirty="0"/>
              <a:t>https://smallscience.hbcse.tifr.res.in/crocodile-and-the-plover-bird/</a:t>
            </a:r>
          </a:p>
        </p:txBody>
      </p:sp>
    </p:spTree>
    <p:extLst>
      <p:ext uri="{BB962C8B-B14F-4D97-AF65-F5344CB8AC3E}">
        <p14:creationId xmlns:p14="http://schemas.microsoft.com/office/powerpoint/2010/main" val="2259900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047993" cy="4351338"/>
          </a:xfrm>
        </p:spPr>
        <p:txBody>
          <a:bodyPr>
            <a:normAutofit fontScale="92500" lnSpcReduction="10000"/>
          </a:bodyPr>
          <a:lstStyle/>
          <a:p>
            <a:pPr marL="0" indent="0">
              <a:buNone/>
            </a:pPr>
            <a:r>
              <a:rPr lang="fr-CA" b="1" dirty="0"/>
              <a:t>Les oiseaux sont importants</a:t>
            </a:r>
          </a:p>
          <a:p>
            <a:pPr marL="0" indent="0">
              <a:buNone/>
            </a:pPr>
            <a:r>
              <a:rPr lang="fr-CA" sz="2800" i="1" dirty="0"/>
              <a:t>Pouvez-vous penser à une raison quelconque?</a:t>
            </a:r>
          </a:p>
          <a:p>
            <a:pPr marL="0" indent="0">
              <a:buNone/>
            </a:pPr>
            <a:endParaRPr lang="fr-CA" i="1" dirty="0"/>
          </a:p>
          <a:p>
            <a:pPr marL="0" indent="0">
              <a:buNone/>
            </a:pPr>
            <a:r>
              <a:rPr lang="fr-CA" b="1" dirty="0"/>
              <a:t>Signification Culturelle</a:t>
            </a:r>
          </a:p>
          <a:p>
            <a:r>
              <a:rPr lang="fr-CA" dirty="0" err="1"/>
              <a:t>Ruru</a:t>
            </a:r>
            <a:r>
              <a:rPr lang="fr-CA" dirty="0"/>
              <a:t> (</a:t>
            </a:r>
            <a:r>
              <a:rPr lang="fr-CA" dirty="0" err="1"/>
              <a:t>Morepork</a:t>
            </a:r>
            <a:r>
              <a:rPr lang="fr-CA" dirty="0"/>
              <a:t>) et les </a:t>
            </a:r>
            <a:r>
              <a:rPr lang="fr-CA" dirty="0" err="1"/>
              <a:t>Māoris</a:t>
            </a:r>
            <a:endParaRPr lang="fr-CA" dirty="0"/>
          </a:p>
          <a:p>
            <a:r>
              <a:rPr lang="fr-CA" dirty="0"/>
              <a:t>Pygargue à Tête Blanche et les États-Unis</a:t>
            </a:r>
          </a:p>
          <a:p>
            <a:r>
              <a:rPr lang="fr-CA" dirty="0"/>
              <a:t>Grand Indicateur et les Yao de Mozambique</a:t>
            </a:r>
          </a:p>
        </p:txBody>
      </p:sp>
      <p:pic>
        <p:nvPicPr>
          <p:cNvPr id="5122" name="Picture 2" descr="Meet the Greater Honeyguide, the Bird That Understands Humans | Audubon">
            <a:extLst>
              <a:ext uri="{FF2B5EF4-FFF2-40B4-BE49-F238E27FC236}">
                <a16:creationId xmlns:a16="http://schemas.microsoft.com/office/drawing/2014/main" id="{7BE3C2E6-3281-1048-A996-1434C25880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020" t="-2" r="26755"/>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6" descr="Morepork/ruru: New Zealand native land birds">
            <a:extLst>
              <a:ext uri="{FF2B5EF4-FFF2-40B4-BE49-F238E27FC236}">
                <a16:creationId xmlns:a16="http://schemas.microsoft.com/office/drawing/2014/main" id="{50659F50-FA65-EE41-8D6C-69814BE4C9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 r="22596" b="4"/>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Bald eagle - Wikipedia">
            <a:extLst>
              <a:ext uri="{FF2B5EF4-FFF2-40B4-BE49-F238E27FC236}">
                <a16:creationId xmlns:a16="http://schemas.microsoft.com/office/drawing/2014/main" id="{F7149D85-2CA7-734E-8CAB-B1B4EA4ADEB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288" r="16880" b="-3"/>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A95A8FD-4E4E-364F-AC23-CF0A3A121820}"/>
              </a:ext>
            </a:extLst>
          </p:cNvPr>
          <p:cNvSpPr txBox="1"/>
          <p:nvPr/>
        </p:nvSpPr>
        <p:spPr>
          <a:xfrm>
            <a:off x="5403679" y="6186307"/>
            <a:ext cx="2214322" cy="523220"/>
          </a:xfrm>
          <a:prstGeom prst="rect">
            <a:avLst/>
          </a:prstGeom>
          <a:noFill/>
        </p:spPr>
        <p:txBody>
          <a:bodyPr wrap="square">
            <a:spAutoFit/>
          </a:bodyPr>
          <a:lstStyle/>
          <a:p>
            <a:r>
              <a:rPr lang="en-CA" dirty="0"/>
              <a:t>Grand </a:t>
            </a:r>
            <a:r>
              <a:rPr lang="en-CA" dirty="0" err="1"/>
              <a:t>Indicateur</a:t>
            </a:r>
            <a:endParaRPr lang="en-CA" dirty="0"/>
          </a:p>
          <a:p>
            <a:r>
              <a:rPr lang="en-CA" sz="1000" dirty="0"/>
              <a:t>Photo: Claire </a:t>
            </a:r>
            <a:r>
              <a:rPr lang="en-CA" sz="1000" dirty="0" err="1"/>
              <a:t>Spottiswoode</a:t>
            </a:r>
            <a:endParaRPr lang="en-CA" sz="1000" dirty="0"/>
          </a:p>
        </p:txBody>
      </p:sp>
      <p:sp>
        <p:nvSpPr>
          <p:cNvPr id="14" name="TextBox 13">
            <a:extLst>
              <a:ext uri="{FF2B5EF4-FFF2-40B4-BE49-F238E27FC236}">
                <a16:creationId xmlns:a16="http://schemas.microsoft.com/office/drawing/2014/main" id="{480A31A6-92CF-0C49-BC92-9091428DEE2C}"/>
              </a:ext>
            </a:extLst>
          </p:cNvPr>
          <p:cNvSpPr txBox="1"/>
          <p:nvPr/>
        </p:nvSpPr>
        <p:spPr>
          <a:xfrm>
            <a:off x="5147438" y="148473"/>
            <a:ext cx="1245418" cy="523220"/>
          </a:xfrm>
          <a:prstGeom prst="rect">
            <a:avLst/>
          </a:prstGeom>
          <a:noFill/>
        </p:spPr>
        <p:txBody>
          <a:bodyPr wrap="square">
            <a:spAutoFit/>
          </a:bodyPr>
          <a:lstStyle/>
          <a:p>
            <a:r>
              <a:rPr lang="en-CA" dirty="0" err="1"/>
              <a:t>Ruru</a:t>
            </a:r>
            <a:endParaRPr lang="en-CA" dirty="0"/>
          </a:p>
          <a:p>
            <a:r>
              <a:rPr lang="en-CA" sz="1000" dirty="0"/>
              <a:t>Photo: Julie </a:t>
            </a:r>
            <a:r>
              <a:rPr lang="en-CA" sz="1000" dirty="0" err="1"/>
              <a:t>Mudge</a:t>
            </a:r>
            <a:endParaRPr lang="en-CA" sz="1000" dirty="0"/>
          </a:p>
        </p:txBody>
      </p:sp>
      <p:sp>
        <p:nvSpPr>
          <p:cNvPr id="15" name="TextBox 14">
            <a:extLst>
              <a:ext uri="{FF2B5EF4-FFF2-40B4-BE49-F238E27FC236}">
                <a16:creationId xmlns:a16="http://schemas.microsoft.com/office/drawing/2014/main" id="{75AA172D-52C3-3243-A6F0-EEE844779154}"/>
              </a:ext>
            </a:extLst>
          </p:cNvPr>
          <p:cNvSpPr txBox="1"/>
          <p:nvPr/>
        </p:nvSpPr>
        <p:spPr>
          <a:xfrm>
            <a:off x="10865456" y="4001294"/>
            <a:ext cx="1478944" cy="800219"/>
          </a:xfrm>
          <a:prstGeom prst="rect">
            <a:avLst/>
          </a:prstGeom>
          <a:noFill/>
        </p:spPr>
        <p:txBody>
          <a:bodyPr wrap="square">
            <a:spAutoFit/>
          </a:bodyPr>
          <a:lstStyle/>
          <a:p>
            <a:r>
              <a:rPr lang="fr-CA" dirty="0"/>
              <a:t>Pygargue à Tête Blanche </a:t>
            </a:r>
            <a:r>
              <a:rPr lang="en-CA" sz="1000" dirty="0"/>
              <a:t>Photo: Andy </a:t>
            </a:r>
            <a:r>
              <a:rPr lang="en-CA" sz="1000" dirty="0" err="1"/>
              <a:t>Morffew</a:t>
            </a:r>
            <a:endParaRPr lang="en-CA" sz="1000" dirty="0"/>
          </a:p>
        </p:txBody>
      </p:sp>
      <p:pic>
        <p:nvPicPr>
          <p:cNvPr id="16" name="Picture 15">
            <a:extLst>
              <a:ext uri="{FF2B5EF4-FFF2-40B4-BE49-F238E27FC236}">
                <a16:creationId xmlns:a16="http://schemas.microsoft.com/office/drawing/2014/main" id="{D3B52356-E65E-894A-91DF-530E2C47B8C7}"/>
              </a:ext>
            </a:extLst>
          </p:cNvPr>
          <p:cNvPicPr>
            <a:picLocks noChangeAspect="1"/>
          </p:cNvPicPr>
          <p:nvPr/>
        </p:nvPicPr>
        <p:blipFill>
          <a:blip r:embed="rId6"/>
          <a:stretch>
            <a:fillRect/>
          </a:stretch>
        </p:blipFill>
        <p:spPr>
          <a:xfrm>
            <a:off x="838201" y="1291336"/>
            <a:ext cx="4095072" cy="380037"/>
          </a:xfrm>
          <a:prstGeom prst="rect">
            <a:avLst/>
          </a:prstGeom>
        </p:spPr>
      </p:pic>
      <p:sp>
        <p:nvSpPr>
          <p:cNvPr id="6" name="Title 1">
            <a:extLst>
              <a:ext uri="{FF2B5EF4-FFF2-40B4-BE49-F238E27FC236}">
                <a16:creationId xmlns:a16="http://schemas.microsoft.com/office/drawing/2014/main" id="{284430EC-0C5A-D13A-A260-33F59766651B}"/>
              </a:ext>
            </a:extLst>
          </p:cNvPr>
          <p:cNvSpPr txBox="1">
            <a:spLocks/>
          </p:cNvSpPr>
          <p:nvPr/>
        </p:nvSpPr>
        <p:spPr>
          <a:xfrm>
            <a:off x="828216" y="178392"/>
            <a:ext cx="53592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a:t>Qu'est-ce que les oiseaux?</a:t>
            </a:r>
            <a:endParaRPr lang="fr-CA" sz="4000" dirty="0"/>
          </a:p>
        </p:txBody>
      </p:sp>
    </p:spTree>
    <p:extLst>
      <p:ext uri="{BB962C8B-B14F-4D97-AF65-F5344CB8AC3E}">
        <p14:creationId xmlns:p14="http://schemas.microsoft.com/office/powerpoint/2010/main" val="1615487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257799" cy="4351338"/>
          </a:xfrm>
        </p:spPr>
        <p:txBody>
          <a:bodyPr>
            <a:normAutofit fontScale="92500" lnSpcReduction="20000"/>
          </a:bodyPr>
          <a:lstStyle/>
          <a:p>
            <a:pPr marL="0" indent="0">
              <a:buNone/>
            </a:pPr>
            <a:r>
              <a:rPr lang="fr-CA" b="1" dirty="0"/>
              <a:t>Les oiseaux sont importants</a:t>
            </a:r>
          </a:p>
          <a:p>
            <a:pPr marL="0" indent="0">
              <a:buNone/>
            </a:pPr>
            <a:r>
              <a:rPr lang="fr-CA" i="1" dirty="0"/>
              <a:t>Pouvez-vous penser à une raison quelconque?</a:t>
            </a:r>
          </a:p>
          <a:p>
            <a:pPr marL="0" indent="0">
              <a:buNone/>
            </a:pPr>
            <a:endParaRPr lang="en-US" i="1" dirty="0"/>
          </a:p>
          <a:p>
            <a:pPr marL="0" indent="0">
              <a:buNone/>
            </a:pPr>
            <a:r>
              <a:rPr lang="en-US" sz="3000" b="1" dirty="0"/>
              <a:t>Signification </a:t>
            </a:r>
            <a:r>
              <a:rPr lang="en-US" sz="3000" b="1" dirty="0" err="1"/>
              <a:t>Économique</a:t>
            </a:r>
            <a:endParaRPr lang="en-US" sz="3000" b="1" dirty="0"/>
          </a:p>
          <a:p>
            <a:r>
              <a:rPr lang="en-US" dirty="0"/>
              <a:t>Notre </a:t>
            </a:r>
            <a:r>
              <a:rPr lang="en-US" dirty="0" err="1"/>
              <a:t>Nourriture</a:t>
            </a:r>
            <a:endParaRPr lang="en-US" dirty="0"/>
          </a:p>
          <a:p>
            <a:pPr lvl="1"/>
            <a:r>
              <a:rPr lang="en-US" dirty="0"/>
              <a:t>Les Oeufs et la </a:t>
            </a:r>
            <a:r>
              <a:rPr lang="en-US" dirty="0" err="1"/>
              <a:t>viande</a:t>
            </a:r>
            <a:r>
              <a:rPr lang="en-US" dirty="0"/>
              <a:t> de </a:t>
            </a:r>
            <a:r>
              <a:rPr lang="en-US" dirty="0" err="1"/>
              <a:t>poulets</a:t>
            </a:r>
            <a:endParaRPr lang="en-US" dirty="0"/>
          </a:p>
          <a:p>
            <a:r>
              <a:rPr lang="en-US" dirty="0" err="1"/>
              <a:t>Lutte</a:t>
            </a:r>
            <a:r>
              <a:rPr lang="en-US" dirty="0"/>
              <a:t> </a:t>
            </a:r>
            <a:r>
              <a:rPr lang="en-US" dirty="0" err="1"/>
              <a:t>Contre</a:t>
            </a:r>
            <a:r>
              <a:rPr lang="en-US" dirty="0"/>
              <a:t> les Parasites </a:t>
            </a:r>
            <a:r>
              <a:rPr lang="en-US" dirty="0" err="1"/>
              <a:t>Agricoles</a:t>
            </a:r>
            <a:endParaRPr lang="en-US" dirty="0"/>
          </a:p>
          <a:p>
            <a:pPr lvl="1"/>
            <a:r>
              <a:rPr lang="en-US" dirty="0" err="1"/>
              <a:t>Crécerelle</a:t>
            </a:r>
            <a:r>
              <a:rPr lang="en-US" dirty="0"/>
              <a:t> </a:t>
            </a:r>
            <a:r>
              <a:rPr lang="en-US" dirty="0" err="1"/>
              <a:t>d'Amérique</a:t>
            </a:r>
            <a:endParaRPr lang="en-US" dirty="0"/>
          </a:p>
          <a:p>
            <a:r>
              <a:rPr lang="en-US" dirty="0" err="1"/>
              <a:t>Loisir</a:t>
            </a:r>
            <a:endParaRPr lang="en-US" dirty="0"/>
          </a:p>
          <a:p>
            <a:pPr lvl="1"/>
            <a:r>
              <a:rPr lang="en-US" dirty="0" err="1"/>
              <a:t>L’observation</a:t>
            </a:r>
            <a:r>
              <a:rPr lang="en-US" dirty="0"/>
              <a:t> des oiseaux!</a:t>
            </a:r>
          </a:p>
          <a:p>
            <a:endParaRPr lang="en-US" dirty="0"/>
          </a:p>
        </p:txBody>
      </p:sp>
      <p:pic>
        <p:nvPicPr>
          <p:cNvPr id="2052" name="Picture 4" descr="Male American Kestrel Eating A Grasshopper – Feathered Photography">
            <a:extLst>
              <a:ext uri="{FF2B5EF4-FFF2-40B4-BE49-F238E27FC236}">
                <a16:creationId xmlns:a16="http://schemas.microsoft.com/office/drawing/2014/main" id="{4F405667-2D02-494A-A472-5D116FD332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806" r="3" b="695"/>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Curious Kids: why do hens still lay eggs when they don't have a mate?">
            <a:extLst>
              <a:ext uri="{FF2B5EF4-FFF2-40B4-BE49-F238E27FC236}">
                <a16:creationId xmlns:a16="http://schemas.microsoft.com/office/drawing/2014/main" id="{A1325953-687E-B04B-854A-7CE59AEBB4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69" r="-3" b="12260"/>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Winter's for the birds, so get out there and enjoy them | CBC News">
            <a:extLst>
              <a:ext uri="{FF2B5EF4-FFF2-40B4-BE49-F238E27FC236}">
                <a16:creationId xmlns:a16="http://schemas.microsoft.com/office/drawing/2014/main" id="{040B223F-E420-0944-92D9-70B0CACBD9F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39" t="207" r="46149" b="-210"/>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A56644F-8A27-0545-AC5F-0DD493F3284F}"/>
              </a:ext>
            </a:extLst>
          </p:cNvPr>
          <p:cNvSpPr txBox="1"/>
          <p:nvPr/>
        </p:nvSpPr>
        <p:spPr>
          <a:xfrm>
            <a:off x="5348324" y="5842132"/>
            <a:ext cx="1921401" cy="800219"/>
          </a:xfrm>
          <a:prstGeom prst="rect">
            <a:avLst/>
          </a:prstGeom>
          <a:noFill/>
        </p:spPr>
        <p:txBody>
          <a:bodyPr wrap="square">
            <a:spAutoFit/>
          </a:bodyPr>
          <a:lstStyle/>
          <a:p>
            <a:pPr lvl="1"/>
            <a:r>
              <a:rPr lang="en-US" dirty="0" err="1"/>
              <a:t>Crécerelle</a:t>
            </a:r>
            <a:r>
              <a:rPr lang="en-US" dirty="0"/>
              <a:t> </a:t>
            </a:r>
            <a:r>
              <a:rPr lang="en-US" dirty="0" err="1"/>
              <a:t>d'Amérique</a:t>
            </a:r>
            <a:endParaRPr lang="en-US" dirty="0"/>
          </a:p>
          <a:p>
            <a:r>
              <a:rPr lang="en-CA" sz="1000" dirty="0"/>
              <a:t>                Photo: Ron Dudley</a:t>
            </a:r>
          </a:p>
        </p:txBody>
      </p:sp>
      <p:sp>
        <p:nvSpPr>
          <p:cNvPr id="20" name="TextBox 19">
            <a:extLst>
              <a:ext uri="{FF2B5EF4-FFF2-40B4-BE49-F238E27FC236}">
                <a16:creationId xmlns:a16="http://schemas.microsoft.com/office/drawing/2014/main" id="{FAF221EF-2BB4-DA49-892F-4308FBFB6148}"/>
              </a:ext>
            </a:extLst>
          </p:cNvPr>
          <p:cNvSpPr txBox="1"/>
          <p:nvPr/>
        </p:nvSpPr>
        <p:spPr>
          <a:xfrm>
            <a:off x="10836457" y="3926885"/>
            <a:ext cx="1562627" cy="954107"/>
          </a:xfrm>
          <a:prstGeom prst="rect">
            <a:avLst/>
          </a:prstGeom>
          <a:noFill/>
        </p:spPr>
        <p:txBody>
          <a:bodyPr wrap="square">
            <a:spAutoFit/>
          </a:bodyPr>
          <a:lstStyle/>
          <a:p>
            <a:r>
              <a:rPr lang="en-US" dirty="0" err="1"/>
              <a:t>L’observation</a:t>
            </a:r>
            <a:r>
              <a:rPr lang="en-US" dirty="0"/>
              <a:t> des oiseaux!</a:t>
            </a:r>
          </a:p>
          <a:p>
            <a:r>
              <a:rPr lang="en-US" sz="1000" dirty="0"/>
              <a:t>Photo: CBC/</a:t>
            </a:r>
            <a:r>
              <a:rPr lang="en-CA" sz="1000" dirty="0"/>
              <a:t>Francis </a:t>
            </a:r>
            <a:r>
              <a:rPr lang="en-CA" sz="1000" dirty="0" err="1"/>
              <a:t>Ferland</a:t>
            </a:r>
            <a:endParaRPr lang="en-US" sz="1000" dirty="0"/>
          </a:p>
        </p:txBody>
      </p:sp>
      <p:sp>
        <p:nvSpPr>
          <p:cNvPr id="21" name="TextBox 20">
            <a:extLst>
              <a:ext uri="{FF2B5EF4-FFF2-40B4-BE49-F238E27FC236}">
                <a16:creationId xmlns:a16="http://schemas.microsoft.com/office/drawing/2014/main" id="{F20C237E-3753-0A45-9678-44252341DA42}"/>
              </a:ext>
            </a:extLst>
          </p:cNvPr>
          <p:cNvSpPr txBox="1"/>
          <p:nvPr/>
        </p:nvSpPr>
        <p:spPr>
          <a:xfrm>
            <a:off x="4933697" y="99080"/>
            <a:ext cx="1519708" cy="677108"/>
          </a:xfrm>
          <a:prstGeom prst="rect">
            <a:avLst/>
          </a:prstGeom>
          <a:noFill/>
        </p:spPr>
        <p:txBody>
          <a:bodyPr wrap="square">
            <a:spAutoFit/>
          </a:bodyPr>
          <a:lstStyle/>
          <a:p>
            <a:r>
              <a:rPr lang="en-CA" dirty="0" err="1"/>
              <a:t>Poulets</a:t>
            </a:r>
            <a:endParaRPr lang="en-CA" dirty="0"/>
          </a:p>
          <a:p>
            <a:r>
              <a:rPr lang="en-CA" sz="1000" dirty="0"/>
              <a:t>https://</a:t>
            </a:r>
            <a:r>
              <a:rPr lang="en-CA" sz="1000" dirty="0" err="1"/>
              <a:t>starmilling.com</a:t>
            </a:r>
            <a:r>
              <a:rPr lang="en-CA" sz="1000" dirty="0"/>
              <a:t>/eggs-tasting-a-little-fishy/</a:t>
            </a:r>
          </a:p>
        </p:txBody>
      </p:sp>
      <p:pic>
        <p:nvPicPr>
          <p:cNvPr id="22" name="Picture 21">
            <a:extLst>
              <a:ext uri="{FF2B5EF4-FFF2-40B4-BE49-F238E27FC236}">
                <a16:creationId xmlns:a16="http://schemas.microsoft.com/office/drawing/2014/main" id="{54F6D63C-3651-EF46-B033-683AAD053A99}"/>
              </a:ext>
            </a:extLst>
          </p:cNvPr>
          <p:cNvPicPr>
            <a:picLocks noChangeAspect="1"/>
          </p:cNvPicPr>
          <p:nvPr/>
        </p:nvPicPr>
        <p:blipFill>
          <a:blip r:embed="rId6"/>
          <a:stretch>
            <a:fillRect/>
          </a:stretch>
        </p:blipFill>
        <p:spPr>
          <a:xfrm>
            <a:off x="838201" y="1291336"/>
            <a:ext cx="4095072" cy="380037"/>
          </a:xfrm>
          <a:prstGeom prst="rect">
            <a:avLst/>
          </a:prstGeom>
        </p:spPr>
      </p:pic>
      <p:sp>
        <p:nvSpPr>
          <p:cNvPr id="6" name="Title 1">
            <a:extLst>
              <a:ext uri="{FF2B5EF4-FFF2-40B4-BE49-F238E27FC236}">
                <a16:creationId xmlns:a16="http://schemas.microsoft.com/office/drawing/2014/main" id="{8629C1D6-D879-C387-EBF2-93137E7AF24A}"/>
              </a:ext>
            </a:extLst>
          </p:cNvPr>
          <p:cNvSpPr>
            <a:spLocks noGrp="1"/>
          </p:cNvSpPr>
          <p:nvPr>
            <p:ph type="title"/>
          </p:nvPr>
        </p:nvSpPr>
        <p:spPr>
          <a:xfrm>
            <a:off x="828216" y="178392"/>
            <a:ext cx="4520108" cy="1325563"/>
          </a:xfrm>
        </p:spPr>
        <p:txBody>
          <a:bodyPr>
            <a:normAutofit/>
          </a:bodyPr>
          <a:lstStyle/>
          <a:p>
            <a:pPr>
              <a:spcAft>
                <a:spcPts val="600"/>
              </a:spcAft>
            </a:pPr>
            <a:r>
              <a:rPr lang="fr-CA" sz="4000" kern="1200" dirty="0">
                <a:solidFill>
                  <a:schemeClr val="tx1"/>
                </a:solidFill>
                <a:latin typeface="+mj-lt"/>
                <a:ea typeface="+mj-ea"/>
                <a:cs typeface="+mj-cs"/>
              </a:rPr>
              <a:t>Qu'est-ce que les oiseaux?</a:t>
            </a:r>
          </a:p>
        </p:txBody>
      </p:sp>
    </p:spTree>
    <p:extLst>
      <p:ext uri="{BB962C8B-B14F-4D97-AF65-F5344CB8AC3E}">
        <p14:creationId xmlns:p14="http://schemas.microsoft.com/office/powerpoint/2010/main" val="3534544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dirty="0"/>
              <a:t>Que se passe-t-il aux oiseaux?</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541520" cy="3320668"/>
          </a:xfrm>
        </p:spPr>
        <p:txBody>
          <a:bodyPr>
            <a:normAutofit/>
          </a:bodyPr>
          <a:lstStyle/>
          <a:p>
            <a:r>
              <a:rPr lang="fr-FR" dirty="0">
                <a:effectLst/>
                <a:ea typeface="Calibri" panose="020F0502020204030204" pitchFamily="34" charset="0"/>
              </a:rPr>
              <a:t>De nombreuses espèces d’oiseaux sont menacées d’</a:t>
            </a:r>
            <a:r>
              <a:rPr lang="fr-FR" u="sng" dirty="0">
                <a:solidFill>
                  <a:srgbClr val="4472C4"/>
                </a:solidFill>
                <a:effectLst/>
                <a:ea typeface="Calibri" panose="020F0502020204030204" pitchFamily="34" charset="0"/>
                <a:cs typeface="Times New Roman" panose="02020603050405020304" pitchFamily="18" charset="0"/>
                <a:hlinkClick r:id="rId2"/>
              </a:rPr>
              <a:t>extinction</a:t>
            </a:r>
            <a:r>
              <a:rPr lang="en-US" dirty="0"/>
              <a:t>. </a:t>
            </a:r>
            <a:r>
              <a:rPr lang="fr-FR" dirty="0"/>
              <a:t>Est-ce que quelqu’un sait ce que veut dire extinction?</a:t>
            </a:r>
            <a:endParaRPr lang="en-US" dirty="0"/>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a:srcRect l="6897" t="1" r="26903"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3D697F2E-D774-8842-96FD-8736928BBBA0}"/>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985176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dirty="0"/>
              <a:t>Que se passe-t-il aux oiseaux?</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673145" cy="3320668"/>
          </a:xfrm>
        </p:spPr>
        <p:txBody>
          <a:bodyPr>
            <a:normAutofit/>
          </a:bodyPr>
          <a:lstStyle/>
          <a:p>
            <a:r>
              <a:rPr lang="fr-FR" dirty="0">
                <a:effectLst/>
                <a:ea typeface="Calibri" panose="020F0502020204030204" pitchFamily="34" charset="0"/>
              </a:rPr>
              <a:t>De nombreuses espèces d’oiseaux sont menacées d’</a:t>
            </a:r>
            <a:r>
              <a:rPr lang="fr-FR" u="sng" dirty="0">
                <a:solidFill>
                  <a:srgbClr val="4472C4"/>
                </a:solidFill>
                <a:effectLst/>
                <a:ea typeface="Calibri" panose="020F0502020204030204" pitchFamily="34" charset="0"/>
                <a:cs typeface="Times New Roman" panose="02020603050405020304" pitchFamily="18" charset="0"/>
                <a:hlinkClick r:id="rId2"/>
              </a:rPr>
              <a:t>extinction</a:t>
            </a:r>
            <a:r>
              <a:rPr lang="en-US" dirty="0"/>
              <a:t>. </a:t>
            </a:r>
            <a:r>
              <a:rPr lang="fr-FR" dirty="0"/>
              <a:t>Est-ce que quelqu’un sait ce que veut dire extinction?</a:t>
            </a:r>
            <a:endParaRPr lang="en-US" dirty="0"/>
          </a:p>
          <a:p>
            <a:pPr lvl="1"/>
            <a:r>
              <a:rPr lang="fr-CA" dirty="0"/>
              <a:t>Quand une espèce disparait à jamais de la terre</a:t>
            </a:r>
            <a:endParaRPr lang="fr-CA" i="1" dirty="0"/>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a:srcRect l="6897" t="1" r="26903"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7459C450-777D-E94B-A727-298B53C29BC4}"/>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3822791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757F442-CB13-6242-9B08-2749150D8252}"/>
              </a:ext>
            </a:extLst>
          </p:cNvPr>
          <p:cNvPicPr>
            <a:picLocks noChangeAspect="1"/>
          </p:cNvPicPr>
          <p:nvPr/>
        </p:nvPicPr>
        <p:blipFill>
          <a:blip r:embed="rId3"/>
          <a:stretch>
            <a:fillRect/>
          </a:stretch>
        </p:blipFill>
        <p:spPr>
          <a:xfrm>
            <a:off x="950210" y="5191269"/>
            <a:ext cx="7849016" cy="442361"/>
          </a:xfrm>
          <a:prstGeom prst="rect">
            <a:avLst/>
          </a:prstGeom>
        </p:spPr>
      </p:pic>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07" r="23214" b="3"/>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764" r="13151"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042"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6823" t="422" r="7063" b="-422"/>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41027BA8-C5B2-604B-8704-4481B626C6B7}"/>
              </a:ext>
            </a:extLst>
          </p:cNvPr>
          <p:cNvSpPr/>
          <p:nvPr/>
        </p:nvSpPr>
        <p:spPr>
          <a:xfrm>
            <a:off x="10208302" y="4357627"/>
            <a:ext cx="1633928" cy="1580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7574EFA-C8DF-1546-A88B-A08EC04A1560}"/>
              </a:ext>
            </a:extLst>
          </p:cNvPr>
          <p:cNvSpPr txBox="1"/>
          <p:nvPr/>
        </p:nvSpPr>
        <p:spPr>
          <a:xfrm>
            <a:off x="24291" y="4228779"/>
            <a:ext cx="2954208" cy="523220"/>
          </a:xfrm>
          <a:prstGeom prst="rect">
            <a:avLst/>
          </a:prstGeom>
          <a:noFill/>
        </p:spPr>
        <p:txBody>
          <a:bodyPr wrap="square">
            <a:spAutoFit/>
          </a:bodyPr>
          <a:lstStyle/>
          <a:p>
            <a:r>
              <a:rPr lang="fr-FR" sz="1800" dirty="0">
                <a:effectLst/>
                <a:ea typeface="Calibri" panose="020F0502020204030204" pitchFamily="34" charset="0"/>
              </a:rPr>
              <a:t>Pic à bec ivoire </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25" name="TextBox 24">
            <a:extLst>
              <a:ext uri="{FF2B5EF4-FFF2-40B4-BE49-F238E27FC236}">
                <a16:creationId xmlns:a16="http://schemas.microsoft.com/office/drawing/2014/main" id="{68A9A099-52F9-0642-BB46-E55442125B08}"/>
              </a:ext>
            </a:extLst>
          </p:cNvPr>
          <p:cNvSpPr txBox="1"/>
          <p:nvPr/>
        </p:nvSpPr>
        <p:spPr>
          <a:xfrm>
            <a:off x="3062764" y="4228779"/>
            <a:ext cx="2258154" cy="523220"/>
          </a:xfrm>
          <a:prstGeom prst="rect">
            <a:avLst/>
          </a:prstGeom>
          <a:noFill/>
        </p:spPr>
        <p:txBody>
          <a:bodyPr wrap="square">
            <a:spAutoFit/>
          </a:bodyPr>
          <a:lstStyle/>
          <a:p>
            <a:r>
              <a:rPr lang="fr-FR" dirty="0">
                <a:effectLst/>
                <a:ea typeface="Calibri" panose="020F0502020204030204" pitchFamily="34" charset="0"/>
                <a:cs typeface="Times New Roman" panose="02020603050405020304" pitchFamily="18" charset="0"/>
              </a:rPr>
              <a:t>Moa côtier </a:t>
            </a:r>
            <a:endParaRPr lang="en-CA" dirty="0">
              <a:effectLst/>
              <a:ea typeface="Calibri" panose="020F0502020204030204" pitchFamily="34" charset="0"/>
              <a:cs typeface="Times New Roman" panose="02020603050405020304" pitchFamily="18" charset="0"/>
            </a:endParaRPr>
          </a:p>
          <a:p>
            <a:r>
              <a:rPr lang="en-CA" sz="1000" dirty="0"/>
              <a:t>Photo: TE PAPA/CC BY-NC-ND</a:t>
            </a:r>
            <a:endParaRPr lang="en-US" sz="1000" dirty="0"/>
          </a:p>
        </p:txBody>
      </p:sp>
      <p:sp>
        <p:nvSpPr>
          <p:cNvPr id="26" name="TextBox 25">
            <a:extLst>
              <a:ext uri="{FF2B5EF4-FFF2-40B4-BE49-F238E27FC236}">
                <a16:creationId xmlns:a16="http://schemas.microsoft.com/office/drawing/2014/main" id="{6E145A51-D21C-6949-AB75-837C94CFC4C1}"/>
              </a:ext>
            </a:extLst>
          </p:cNvPr>
          <p:cNvSpPr txBox="1"/>
          <p:nvPr/>
        </p:nvSpPr>
        <p:spPr>
          <a:xfrm>
            <a:off x="6189035" y="4228779"/>
            <a:ext cx="1895993" cy="523220"/>
          </a:xfrm>
          <a:prstGeom prst="rect">
            <a:avLst/>
          </a:prstGeom>
          <a:noFill/>
        </p:spPr>
        <p:txBody>
          <a:bodyPr wrap="square">
            <a:spAutoFit/>
          </a:bodyPr>
          <a:lstStyle/>
          <a:p>
            <a:r>
              <a:rPr lang="fr-FR" sz="1800" dirty="0">
                <a:effectLst/>
                <a:ea typeface="Calibri" panose="020F0502020204030204" pitchFamily="34" charset="0"/>
              </a:rPr>
              <a:t>Tourte voyageuse </a:t>
            </a:r>
            <a:r>
              <a:rPr lang="en-US" sz="1000" dirty="0"/>
              <a:t>Photo: </a:t>
            </a:r>
            <a:r>
              <a:rPr lang="en-US" sz="1000" dirty="0" err="1"/>
              <a:t>Alamy</a:t>
            </a:r>
            <a:endParaRPr lang="en-US" sz="1000" dirty="0"/>
          </a:p>
        </p:txBody>
      </p:sp>
      <p:sp>
        <p:nvSpPr>
          <p:cNvPr id="27" name="TextBox 26">
            <a:extLst>
              <a:ext uri="{FF2B5EF4-FFF2-40B4-BE49-F238E27FC236}">
                <a16:creationId xmlns:a16="http://schemas.microsoft.com/office/drawing/2014/main" id="{3BF9DCFC-971C-3743-AF3D-E7024E25FFE5}"/>
              </a:ext>
            </a:extLst>
          </p:cNvPr>
          <p:cNvSpPr txBox="1"/>
          <p:nvPr/>
        </p:nvSpPr>
        <p:spPr>
          <a:xfrm>
            <a:off x="9336741" y="4246531"/>
            <a:ext cx="2173212" cy="523220"/>
          </a:xfrm>
          <a:prstGeom prst="rect">
            <a:avLst/>
          </a:prstGeom>
          <a:noFill/>
        </p:spPr>
        <p:txBody>
          <a:bodyPr wrap="square">
            <a:spAutoFit/>
          </a:bodyPr>
          <a:lstStyle/>
          <a:p>
            <a:r>
              <a:rPr lang="en-US" dirty="0"/>
              <a:t>Huia </a:t>
            </a:r>
            <a:r>
              <a:rPr lang="en-US" dirty="0" err="1"/>
              <a:t>dimorphe</a:t>
            </a:r>
            <a:endParaRPr lang="en-US" dirty="0"/>
          </a:p>
          <a:p>
            <a:r>
              <a:rPr lang="en-CA" sz="1000" dirty="0"/>
              <a:t>Image © John and Melody Anderson</a:t>
            </a:r>
          </a:p>
        </p:txBody>
      </p:sp>
      <p:sp>
        <p:nvSpPr>
          <p:cNvPr id="33" name="Content Placeholder 2">
            <a:extLst>
              <a:ext uri="{FF2B5EF4-FFF2-40B4-BE49-F238E27FC236}">
                <a16:creationId xmlns:a16="http://schemas.microsoft.com/office/drawing/2014/main" id="{D752F7A5-A67B-144F-A612-30A45BF4934F}"/>
              </a:ext>
            </a:extLst>
          </p:cNvPr>
          <p:cNvSpPr txBox="1">
            <a:spLocks/>
          </p:cNvSpPr>
          <p:nvPr/>
        </p:nvSpPr>
        <p:spPr>
          <a:xfrm>
            <a:off x="349770" y="4902851"/>
            <a:ext cx="11902190" cy="12740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dirty="0"/>
              <a:t>Plus de 150 espèces d’oiseaux ont disparu au cours des 500 dernières années</a:t>
            </a:r>
            <a:endParaRPr lang="en-US" sz="2600" dirty="0"/>
          </a:p>
        </p:txBody>
      </p:sp>
    </p:spTree>
    <p:extLst>
      <p:ext uri="{BB962C8B-B14F-4D97-AF65-F5344CB8AC3E}">
        <p14:creationId xmlns:p14="http://schemas.microsoft.com/office/powerpoint/2010/main" val="91939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07" r="23214" b="3"/>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64" r="13151"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42"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823" t="422" r="7063" b="-422"/>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3C81CC39-FB41-5840-98FE-0917EB310A84}"/>
              </a:ext>
            </a:extLst>
          </p:cNvPr>
          <p:cNvSpPr txBox="1"/>
          <p:nvPr/>
        </p:nvSpPr>
        <p:spPr>
          <a:xfrm>
            <a:off x="950209" y="5491446"/>
            <a:ext cx="10559743" cy="1200329"/>
          </a:xfrm>
          <a:prstGeom prst="rect">
            <a:avLst/>
          </a:prstGeom>
          <a:noFill/>
        </p:spPr>
        <p:txBody>
          <a:bodyPr wrap="square">
            <a:spAutoFit/>
          </a:bodyPr>
          <a:lstStyle/>
          <a:p>
            <a:pPr marL="365125" lvl="1" indent="-317500">
              <a:buFont typeface="Arial" panose="020B0604020202020204" pitchFamily="34" charset="0"/>
              <a:buChar char="•"/>
            </a:pPr>
            <a:r>
              <a:rPr lang="en-US" sz="2400" dirty="0" err="1"/>
              <a:t>En</a:t>
            </a:r>
            <a:r>
              <a:rPr lang="en-US" sz="2400" dirty="0"/>
              <a:t> </a:t>
            </a:r>
            <a:r>
              <a:rPr lang="en-US" sz="2400" dirty="0" err="1"/>
              <a:t>grande</a:t>
            </a:r>
            <a:r>
              <a:rPr lang="en-US" sz="2400" dirty="0"/>
              <a:t> </a:t>
            </a:r>
            <a:r>
              <a:rPr lang="en-US" sz="2400" dirty="0" err="1"/>
              <a:t>partie</a:t>
            </a:r>
            <a:r>
              <a:rPr lang="en-US" sz="2400" dirty="0"/>
              <a:t> </a:t>
            </a:r>
            <a:r>
              <a:rPr lang="en-US" sz="2400" dirty="0" err="1"/>
              <a:t>en</a:t>
            </a:r>
            <a:r>
              <a:rPr lang="en-US" sz="2400" dirty="0"/>
              <a:t> raison de </a:t>
            </a:r>
            <a:r>
              <a:rPr lang="en-US" sz="2400" dirty="0" err="1"/>
              <a:t>l’impact</a:t>
            </a:r>
            <a:r>
              <a:rPr lang="en-US" sz="2400" dirty="0"/>
              <a:t> </a:t>
            </a:r>
            <a:r>
              <a:rPr lang="en-US" sz="2400" dirty="0" err="1"/>
              <a:t>humain</a:t>
            </a:r>
            <a:endParaRPr lang="en-US" sz="2400" dirty="0"/>
          </a:p>
          <a:p>
            <a:pPr marL="365125" lvl="1" indent="-317500">
              <a:buFont typeface="Arial" panose="020B0604020202020204" pitchFamily="34" charset="0"/>
              <a:buChar char="•"/>
            </a:pPr>
            <a:r>
              <a:rPr lang="fr-FR" sz="2400" dirty="0"/>
              <a:t>Que penses-tu que nous, les humains, pourrions faire pour provoquer cela?</a:t>
            </a:r>
          </a:p>
          <a:p>
            <a:pPr marL="365125" lvl="1" indent="-317500">
              <a:buFont typeface="Arial" panose="020B0604020202020204" pitchFamily="34" charset="0"/>
              <a:buChar char="•"/>
            </a:pPr>
            <a:r>
              <a:rPr lang="fr-FR" sz="2400" dirty="0"/>
              <a:t>Comment penses-tu que nous pouvons aider?</a:t>
            </a:r>
            <a:endParaRPr lang="en-US" sz="2400" dirty="0"/>
          </a:p>
        </p:txBody>
      </p:sp>
      <p:pic>
        <p:nvPicPr>
          <p:cNvPr id="12" name="Picture 11">
            <a:extLst>
              <a:ext uri="{FF2B5EF4-FFF2-40B4-BE49-F238E27FC236}">
                <a16:creationId xmlns:a16="http://schemas.microsoft.com/office/drawing/2014/main" id="{8DEFE12F-49C2-F15F-09B2-533ADB6208CA}"/>
              </a:ext>
            </a:extLst>
          </p:cNvPr>
          <p:cNvPicPr>
            <a:picLocks noChangeAspect="1"/>
          </p:cNvPicPr>
          <p:nvPr/>
        </p:nvPicPr>
        <p:blipFill>
          <a:blip r:embed="rId7"/>
          <a:stretch>
            <a:fillRect/>
          </a:stretch>
        </p:blipFill>
        <p:spPr>
          <a:xfrm>
            <a:off x="950210" y="5191269"/>
            <a:ext cx="7849016" cy="442361"/>
          </a:xfrm>
          <a:prstGeom prst="rect">
            <a:avLst/>
          </a:prstGeom>
        </p:spPr>
      </p:pic>
      <p:sp>
        <p:nvSpPr>
          <p:cNvPr id="13" name="Oval 12">
            <a:extLst>
              <a:ext uri="{FF2B5EF4-FFF2-40B4-BE49-F238E27FC236}">
                <a16:creationId xmlns:a16="http://schemas.microsoft.com/office/drawing/2014/main" id="{0BA1EE9A-F04C-4A16-25BE-A2090EA10921}"/>
              </a:ext>
            </a:extLst>
          </p:cNvPr>
          <p:cNvSpPr/>
          <p:nvPr/>
        </p:nvSpPr>
        <p:spPr>
          <a:xfrm>
            <a:off x="10208302" y="4357627"/>
            <a:ext cx="1633928" cy="1580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A57AD06-9C6B-EAF4-6F11-D87247FE3306}"/>
              </a:ext>
            </a:extLst>
          </p:cNvPr>
          <p:cNvSpPr txBox="1"/>
          <p:nvPr/>
        </p:nvSpPr>
        <p:spPr>
          <a:xfrm>
            <a:off x="24291" y="4228779"/>
            <a:ext cx="2954208" cy="523220"/>
          </a:xfrm>
          <a:prstGeom prst="rect">
            <a:avLst/>
          </a:prstGeom>
          <a:noFill/>
        </p:spPr>
        <p:txBody>
          <a:bodyPr wrap="square">
            <a:spAutoFit/>
          </a:bodyPr>
          <a:lstStyle/>
          <a:p>
            <a:r>
              <a:rPr lang="fr-FR" sz="1800" dirty="0">
                <a:effectLst/>
                <a:ea typeface="Calibri" panose="020F0502020204030204" pitchFamily="34" charset="0"/>
              </a:rPr>
              <a:t>Pic à bec ivoire </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15" name="TextBox 14">
            <a:extLst>
              <a:ext uri="{FF2B5EF4-FFF2-40B4-BE49-F238E27FC236}">
                <a16:creationId xmlns:a16="http://schemas.microsoft.com/office/drawing/2014/main" id="{6F1D0604-1D0F-DA8D-D542-7E584B033A0B}"/>
              </a:ext>
            </a:extLst>
          </p:cNvPr>
          <p:cNvSpPr txBox="1"/>
          <p:nvPr/>
        </p:nvSpPr>
        <p:spPr>
          <a:xfrm>
            <a:off x="3062764" y="4228779"/>
            <a:ext cx="2258154" cy="523220"/>
          </a:xfrm>
          <a:prstGeom prst="rect">
            <a:avLst/>
          </a:prstGeom>
          <a:noFill/>
        </p:spPr>
        <p:txBody>
          <a:bodyPr wrap="square">
            <a:spAutoFit/>
          </a:bodyPr>
          <a:lstStyle/>
          <a:p>
            <a:r>
              <a:rPr lang="fr-FR" dirty="0">
                <a:effectLst/>
                <a:ea typeface="Calibri" panose="020F0502020204030204" pitchFamily="34" charset="0"/>
                <a:cs typeface="Times New Roman" panose="02020603050405020304" pitchFamily="18" charset="0"/>
              </a:rPr>
              <a:t>Moa côtier </a:t>
            </a:r>
            <a:endParaRPr lang="en-CA" dirty="0">
              <a:effectLst/>
              <a:ea typeface="Calibri" panose="020F0502020204030204" pitchFamily="34" charset="0"/>
              <a:cs typeface="Times New Roman" panose="02020603050405020304" pitchFamily="18" charset="0"/>
            </a:endParaRPr>
          </a:p>
          <a:p>
            <a:r>
              <a:rPr lang="en-CA" sz="1000" dirty="0"/>
              <a:t>Photo: TE PAPA/CC BY-NC-ND</a:t>
            </a:r>
            <a:endParaRPr lang="en-US" sz="1000" dirty="0"/>
          </a:p>
        </p:txBody>
      </p:sp>
      <p:sp>
        <p:nvSpPr>
          <p:cNvPr id="16" name="TextBox 15">
            <a:extLst>
              <a:ext uri="{FF2B5EF4-FFF2-40B4-BE49-F238E27FC236}">
                <a16:creationId xmlns:a16="http://schemas.microsoft.com/office/drawing/2014/main" id="{1B8CFCFE-7825-BAA6-07E4-F53D392FB7B2}"/>
              </a:ext>
            </a:extLst>
          </p:cNvPr>
          <p:cNvSpPr txBox="1"/>
          <p:nvPr/>
        </p:nvSpPr>
        <p:spPr>
          <a:xfrm>
            <a:off x="6189035" y="4228779"/>
            <a:ext cx="1895993" cy="523220"/>
          </a:xfrm>
          <a:prstGeom prst="rect">
            <a:avLst/>
          </a:prstGeom>
          <a:noFill/>
        </p:spPr>
        <p:txBody>
          <a:bodyPr wrap="square">
            <a:spAutoFit/>
          </a:bodyPr>
          <a:lstStyle/>
          <a:p>
            <a:r>
              <a:rPr lang="fr-FR" sz="1800" dirty="0">
                <a:effectLst/>
                <a:ea typeface="Calibri" panose="020F0502020204030204" pitchFamily="34" charset="0"/>
              </a:rPr>
              <a:t>Tourte voyageuse </a:t>
            </a:r>
            <a:r>
              <a:rPr lang="en-US" sz="1000" dirty="0"/>
              <a:t>Photo: </a:t>
            </a:r>
            <a:r>
              <a:rPr lang="en-US" sz="1000" dirty="0" err="1"/>
              <a:t>Alamy</a:t>
            </a:r>
            <a:endParaRPr lang="en-US" sz="1000" dirty="0"/>
          </a:p>
        </p:txBody>
      </p:sp>
      <p:sp>
        <p:nvSpPr>
          <p:cNvPr id="17" name="TextBox 16">
            <a:extLst>
              <a:ext uri="{FF2B5EF4-FFF2-40B4-BE49-F238E27FC236}">
                <a16:creationId xmlns:a16="http://schemas.microsoft.com/office/drawing/2014/main" id="{498DD9E6-079B-D241-3D56-42C50EFF6DBE}"/>
              </a:ext>
            </a:extLst>
          </p:cNvPr>
          <p:cNvSpPr txBox="1"/>
          <p:nvPr/>
        </p:nvSpPr>
        <p:spPr>
          <a:xfrm>
            <a:off x="9336741" y="4246531"/>
            <a:ext cx="2173212" cy="523220"/>
          </a:xfrm>
          <a:prstGeom prst="rect">
            <a:avLst/>
          </a:prstGeom>
          <a:noFill/>
        </p:spPr>
        <p:txBody>
          <a:bodyPr wrap="square">
            <a:spAutoFit/>
          </a:bodyPr>
          <a:lstStyle/>
          <a:p>
            <a:r>
              <a:rPr lang="en-US" dirty="0"/>
              <a:t>Huia </a:t>
            </a:r>
            <a:r>
              <a:rPr lang="en-US" dirty="0" err="1"/>
              <a:t>dimorphe</a:t>
            </a:r>
            <a:endParaRPr lang="en-US" dirty="0"/>
          </a:p>
          <a:p>
            <a:r>
              <a:rPr lang="en-CA" sz="1000" dirty="0"/>
              <a:t>Image © John and Melody Anderson</a:t>
            </a:r>
          </a:p>
        </p:txBody>
      </p:sp>
      <p:sp>
        <p:nvSpPr>
          <p:cNvPr id="18" name="Content Placeholder 2">
            <a:extLst>
              <a:ext uri="{FF2B5EF4-FFF2-40B4-BE49-F238E27FC236}">
                <a16:creationId xmlns:a16="http://schemas.microsoft.com/office/drawing/2014/main" id="{BC78D285-8995-30AE-D8F8-BCB24DE7113C}"/>
              </a:ext>
            </a:extLst>
          </p:cNvPr>
          <p:cNvSpPr txBox="1">
            <a:spLocks/>
          </p:cNvSpPr>
          <p:nvPr/>
        </p:nvSpPr>
        <p:spPr>
          <a:xfrm>
            <a:off x="349770" y="4902851"/>
            <a:ext cx="11902190" cy="12740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dirty="0"/>
              <a:t>Plus de 150 espèces d’oiseaux ont disparu au cours des 500 dernières années</a:t>
            </a:r>
            <a:endParaRPr lang="en-US" sz="2600" dirty="0"/>
          </a:p>
        </p:txBody>
      </p:sp>
    </p:spTree>
    <p:extLst>
      <p:ext uri="{BB962C8B-B14F-4D97-AF65-F5344CB8AC3E}">
        <p14:creationId xmlns:p14="http://schemas.microsoft.com/office/powerpoint/2010/main" val="2273381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t>Fenêtres à l’épreuve des oiseaux</a:t>
            </a:r>
            <a:r>
              <a:rPr lang="en-US" dirty="0"/>
              <a:t>!</a:t>
            </a:r>
          </a:p>
          <a:p>
            <a:pPr lvl="1"/>
            <a:r>
              <a:rPr lang="fr-FR" dirty="0"/>
              <a:t>Cela aidera à réduire les collisions avec les fenêtres</a:t>
            </a:r>
          </a:p>
          <a:p>
            <a:pPr lvl="1"/>
            <a:r>
              <a:rPr lang="en-US" dirty="0" err="1"/>
              <a:t>Visitez</a:t>
            </a:r>
            <a:r>
              <a:rPr lang="en-US" dirty="0"/>
              <a:t> </a:t>
            </a:r>
            <a:r>
              <a:rPr lang="en-US" dirty="0">
                <a:hlinkClick r:id="rId3"/>
              </a:rPr>
              <a:t>FLAP</a:t>
            </a:r>
            <a:r>
              <a:rPr lang="en-US" dirty="0"/>
              <a:t> pour plus </a:t>
            </a:r>
            <a:r>
              <a:rPr lang="en-US" dirty="0" err="1"/>
              <a:t>d’info</a:t>
            </a:r>
            <a:endParaRPr lang="en-US" dirty="0"/>
          </a:p>
          <a:p>
            <a:pPr marL="514350" indent="-514350">
              <a:buFont typeface="+mj-lt"/>
              <a:buAutoNum type="arabicPeriod"/>
            </a:pPr>
            <a:r>
              <a:rPr lang="fr-FR" dirty="0"/>
              <a:t>Éteignez vos lumières pendent la nuit</a:t>
            </a:r>
            <a:r>
              <a:rPr lang="en-US" dirty="0"/>
              <a:t>!</a:t>
            </a:r>
          </a:p>
          <a:p>
            <a:pPr lvl="1"/>
            <a:r>
              <a:rPr lang="en-US" dirty="0"/>
              <a:t>Aide les oiseaux </a:t>
            </a:r>
            <a:r>
              <a:rPr lang="en-US" dirty="0" err="1"/>
              <a:t>migrateurs</a:t>
            </a:r>
            <a:endParaRPr lang="en-US" dirty="0"/>
          </a:p>
          <a:p>
            <a:pPr lvl="1"/>
            <a:r>
              <a:rPr lang="en-US" dirty="0" err="1"/>
              <a:t>Visitez</a:t>
            </a:r>
            <a:r>
              <a:rPr lang="en-US" dirty="0"/>
              <a:t> le </a:t>
            </a:r>
            <a:r>
              <a:rPr lang="en-US" dirty="0" err="1">
                <a:hlinkClick r:id="rId4"/>
              </a:rPr>
              <a:t>Programme</a:t>
            </a:r>
            <a:r>
              <a:rPr lang="en-US" dirty="0">
                <a:hlinkClick r:id="rId4"/>
              </a:rPr>
              <a:t> "Lights Out"</a:t>
            </a:r>
            <a:r>
              <a:rPr lang="en-US" dirty="0"/>
              <a:t> pour savoir comment</a:t>
            </a:r>
          </a:p>
          <a:p>
            <a:pPr marL="514350" indent="-514350">
              <a:buFont typeface="+mj-lt"/>
              <a:buAutoNum type="arabicPeriod"/>
            </a:pPr>
            <a:r>
              <a:rPr lang="fr-FR" dirty="0"/>
              <a:t>Ne laissez pas votre chat sortir</a:t>
            </a:r>
            <a:r>
              <a:rPr lang="en-US" dirty="0"/>
              <a:t>!</a:t>
            </a:r>
          </a:p>
          <a:p>
            <a:pPr lvl="1"/>
            <a:r>
              <a:rPr lang="fr-FR" dirty="0">
                <a:effectLst/>
                <a:ea typeface="Calibri" panose="020F0502020204030204" pitchFamily="34" charset="0"/>
              </a:rPr>
              <a:t>Les chats sont l’un des meilleurs prédateurs imaginables et adorent chasser les oiseaux</a:t>
            </a:r>
            <a:endParaRPr lang="en-US" dirty="0"/>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5"/>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6"/>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7"/>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8"/>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9"/>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10"/>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1"/>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2"/>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854568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2"/>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3"/>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4"/>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5"/>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6"/>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7"/>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8"/>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9"/>
          <a:stretch>
            <a:fillRect/>
          </a:stretch>
        </p:blipFill>
        <p:spPr>
          <a:xfrm>
            <a:off x="11457899" y="4027489"/>
            <a:ext cx="584200" cy="647700"/>
          </a:xfrm>
          <a:prstGeom prst="rect">
            <a:avLst/>
          </a:prstGeom>
        </p:spPr>
      </p:pic>
      <p:sp>
        <p:nvSpPr>
          <p:cNvPr id="8" name="Content Placeholder 2">
            <a:extLst>
              <a:ext uri="{FF2B5EF4-FFF2-40B4-BE49-F238E27FC236}">
                <a16:creationId xmlns:a16="http://schemas.microsoft.com/office/drawing/2014/main" id="{A963E237-27DA-D8B3-7D9B-CFD140559DE3}"/>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t>Fenêtres à l’épreuve des oiseaux</a:t>
            </a:r>
            <a:r>
              <a:rPr lang="en-US" dirty="0"/>
              <a:t>!</a:t>
            </a:r>
          </a:p>
          <a:p>
            <a:pPr lvl="1"/>
            <a:r>
              <a:rPr lang="fr-FR" dirty="0"/>
              <a:t>Cela aidera à réduire les collisions avec les fenêtres</a:t>
            </a:r>
          </a:p>
          <a:p>
            <a:pPr lvl="1"/>
            <a:r>
              <a:rPr lang="en-US" dirty="0" err="1"/>
              <a:t>Visitez</a:t>
            </a:r>
            <a:r>
              <a:rPr lang="en-US" dirty="0"/>
              <a:t> </a:t>
            </a:r>
            <a:r>
              <a:rPr lang="en-US" dirty="0">
                <a:hlinkClick r:id="rId10"/>
              </a:rPr>
              <a:t>FLAP</a:t>
            </a:r>
            <a:r>
              <a:rPr lang="en-US" dirty="0"/>
              <a:t> pour plus </a:t>
            </a:r>
            <a:r>
              <a:rPr lang="en-US" dirty="0" err="1"/>
              <a:t>d’info</a:t>
            </a:r>
            <a:endParaRPr lang="en-US" dirty="0"/>
          </a:p>
          <a:p>
            <a:pPr marL="514350" indent="-514350">
              <a:buFont typeface="+mj-lt"/>
              <a:buAutoNum type="arabicPeriod"/>
            </a:pPr>
            <a:r>
              <a:rPr lang="fr-FR" dirty="0">
                <a:solidFill>
                  <a:schemeClr val="bg2">
                    <a:lumMod val="75000"/>
                  </a:schemeClr>
                </a:solidFill>
              </a:rPr>
              <a:t>Éteignez vos lumières pendent la nuit</a:t>
            </a:r>
            <a:r>
              <a:rPr lang="en-US" dirty="0">
                <a:solidFill>
                  <a:schemeClr val="bg2">
                    <a:lumMod val="75000"/>
                  </a:schemeClr>
                </a:solidFill>
              </a:rPr>
              <a:t>!</a:t>
            </a:r>
          </a:p>
          <a:p>
            <a:pPr lvl="1"/>
            <a:r>
              <a:rPr lang="en-US" dirty="0">
                <a:solidFill>
                  <a:schemeClr val="bg2">
                    <a:lumMod val="75000"/>
                  </a:schemeClr>
                </a:solidFill>
              </a:rPr>
              <a:t>Aide les oiseaux </a:t>
            </a:r>
            <a:r>
              <a:rPr lang="en-US" dirty="0" err="1">
                <a:solidFill>
                  <a:schemeClr val="bg2">
                    <a:lumMod val="75000"/>
                  </a:schemeClr>
                </a:solidFill>
              </a:rPr>
              <a:t>migrateurs</a:t>
            </a:r>
            <a:endParaRPr lang="en-US" dirty="0">
              <a:solidFill>
                <a:schemeClr val="bg2">
                  <a:lumMod val="75000"/>
                </a:schemeClr>
              </a:solidFill>
            </a:endParaRPr>
          </a:p>
          <a:p>
            <a:pPr lvl="1"/>
            <a:r>
              <a:rPr lang="en-US" dirty="0" err="1">
                <a:solidFill>
                  <a:schemeClr val="bg2">
                    <a:lumMod val="75000"/>
                  </a:schemeClr>
                </a:solidFill>
              </a:rPr>
              <a:t>Visitez</a:t>
            </a:r>
            <a:r>
              <a:rPr lang="en-US" dirty="0">
                <a:solidFill>
                  <a:schemeClr val="bg2">
                    <a:lumMod val="75000"/>
                  </a:schemeClr>
                </a:solidFill>
              </a:rPr>
              <a:t> le </a:t>
            </a:r>
            <a:r>
              <a:rPr lang="en-US" dirty="0" err="1">
                <a:solidFill>
                  <a:srgbClr val="0563C1"/>
                </a:solidFill>
                <a:hlinkClick r:id="rId11">
                  <a:extLst>
                    <a:ext uri="{A12FA001-AC4F-418D-AE19-62706E023703}">
                      <ahyp:hlinkClr xmlns:ahyp="http://schemas.microsoft.com/office/drawing/2018/hyperlinkcolor" val="tx"/>
                    </a:ext>
                  </a:extLst>
                </a:hlinkClick>
              </a:rPr>
              <a:t>Programme</a:t>
            </a:r>
            <a:r>
              <a:rPr lang="en-US" dirty="0">
                <a:solidFill>
                  <a:schemeClr val="bg2">
                    <a:lumMod val="75000"/>
                  </a:schemeClr>
                </a:solidFill>
                <a:hlinkClick r:id="rId11">
                  <a:extLst>
                    <a:ext uri="{A12FA001-AC4F-418D-AE19-62706E023703}">
                      <ahyp:hlinkClr xmlns:ahyp="http://schemas.microsoft.com/office/drawing/2018/hyperlinkcolor" val="tx"/>
                    </a:ext>
                  </a:extLst>
                </a:hlinkClick>
              </a:rPr>
              <a:t> "Lights Out"</a:t>
            </a:r>
            <a:r>
              <a:rPr lang="en-US" dirty="0">
                <a:solidFill>
                  <a:schemeClr val="bg2">
                    <a:lumMod val="75000"/>
                  </a:schemeClr>
                </a:solidFill>
              </a:rPr>
              <a:t> pour savoir comment</a:t>
            </a:r>
          </a:p>
          <a:p>
            <a:pPr marL="514350" indent="-514350">
              <a:buFont typeface="+mj-lt"/>
              <a:buAutoNum type="arabicPeriod"/>
            </a:pPr>
            <a:r>
              <a:rPr lang="fr-FR" dirty="0">
                <a:solidFill>
                  <a:schemeClr val="bg2">
                    <a:lumMod val="75000"/>
                  </a:schemeClr>
                </a:solidFill>
              </a:rPr>
              <a:t>Ne laissez pas votre chat sortir</a:t>
            </a:r>
            <a:r>
              <a:rPr lang="en-US" dirty="0">
                <a:solidFill>
                  <a:schemeClr val="bg2">
                    <a:lumMod val="75000"/>
                  </a:schemeClr>
                </a:solidFill>
              </a:rPr>
              <a:t>!</a:t>
            </a:r>
          </a:p>
          <a:p>
            <a:pPr lvl="1"/>
            <a:r>
              <a:rPr lang="fr-FR" dirty="0">
                <a:solidFill>
                  <a:schemeClr val="bg2">
                    <a:lumMod val="75000"/>
                  </a:schemeClr>
                </a:solidFill>
                <a:effectLst/>
                <a:ea typeface="Calibri" panose="020F0502020204030204" pitchFamily="34" charset="0"/>
              </a:rPr>
              <a:t>Les chats sont l’un des meilleurs prédateurs imaginables et adorent chasser les oiseaux</a:t>
            </a:r>
            <a:endParaRPr lang="en-US" dirty="0">
              <a:solidFill>
                <a:schemeClr val="bg2">
                  <a:lumMod val="75000"/>
                </a:schemeClr>
              </a:solidFill>
            </a:endParaRPr>
          </a:p>
        </p:txBody>
      </p:sp>
      <p:sp>
        <p:nvSpPr>
          <p:cNvPr id="10" name="Title 1">
            <a:extLst>
              <a:ext uri="{FF2B5EF4-FFF2-40B4-BE49-F238E27FC236}">
                <a16:creationId xmlns:a16="http://schemas.microsoft.com/office/drawing/2014/main" id="{F0BF26C0-E3BB-4955-51B9-18F2BBDA5C52}"/>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spTree>
    <p:extLst>
      <p:ext uri="{BB962C8B-B14F-4D97-AF65-F5344CB8AC3E}">
        <p14:creationId xmlns:p14="http://schemas.microsoft.com/office/powerpoint/2010/main" val="1096337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CD4060-EEC1-AAF3-5026-EE30D508F033}"/>
              </a:ext>
            </a:extLst>
          </p:cNvPr>
          <p:cNvPicPr>
            <a:picLocks noChangeAspect="1"/>
          </p:cNvPicPr>
          <p:nvPr/>
        </p:nvPicPr>
        <p:blipFill>
          <a:blip r:embed="rId3"/>
          <a:stretch>
            <a:fillRect/>
          </a:stretch>
        </p:blipFill>
        <p:spPr>
          <a:xfrm>
            <a:off x="0" y="-9"/>
            <a:ext cx="12192000" cy="6857999"/>
          </a:xfrm>
          <a:prstGeom prst="rect">
            <a:avLst/>
          </a:prstGeom>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dirty="0">
                <a:solidFill>
                  <a:srgbClr val="FFFFFF"/>
                </a:solidFill>
              </a:rPr>
              <a:t>Collisions avec les </a:t>
            </a:r>
            <a:r>
              <a:rPr lang="en-US" sz="5400" dirty="0" err="1">
                <a:solidFill>
                  <a:srgbClr val="FFFFFF"/>
                </a:solidFill>
              </a:rPr>
              <a:t>fenêtres</a:t>
            </a:r>
            <a:endParaRPr lang="en-US" sz="5400" dirty="0">
              <a:solidFill>
                <a:srgbClr val="FFFFFF"/>
              </a:solidFill>
            </a:endParaRPr>
          </a:p>
        </p:txBody>
      </p:sp>
      <p:sp>
        <p:nvSpPr>
          <p:cNvPr id="10" name="TextBox 9">
            <a:extLst>
              <a:ext uri="{FF2B5EF4-FFF2-40B4-BE49-F238E27FC236}">
                <a16:creationId xmlns:a16="http://schemas.microsoft.com/office/drawing/2014/main" id="{228FFA08-4E76-1E4B-9E43-EBB79AE367A0}"/>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fr-FR" sz="2800" dirty="0">
                <a:solidFill>
                  <a:srgbClr val="FFFFFF"/>
                </a:solidFill>
              </a:rPr>
              <a:t>Combien d’oiseaux penses-tu qui meurent après avoir heurté des fenêtres?</a:t>
            </a:r>
            <a:endParaRPr lang="en-US" sz="2200" dirty="0">
              <a:solidFill>
                <a:srgbClr val="FFFFFF"/>
              </a:solidFill>
            </a:endParaRPr>
          </a:p>
        </p:txBody>
      </p:sp>
      <p:sp>
        <p:nvSpPr>
          <p:cNvPr id="12" name="TextBox 11">
            <a:extLst>
              <a:ext uri="{FF2B5EF4-FFF2-40B4-BE49-F238E27FC236}">
                <a16:creationId xmlns:a16="http://schemas.microsoft.com/office/drawing/2014/main" id="{D3A18548-8602-4744-98B5-D6A00ADC20BE}"/>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4255565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a:alphaModFix amt="40000"/>
            <a:extLst>
              <a:ext uri="{28A0092B-C50C-407E-A947-70E740481C1C}">
                <a14:useLocalDpi xmlns:a14="http://schemas.microsoft.com/office/drawing/2010/main" val="0"/>
              </a:ext>
            </a:extLst>
          </a:blip>
          <a:srcRect t="3028" b="11421"/>
          <a:stretch/>
        </p:blipFill>
        <p:spPr bwMode="auto">
          <a:xfrm>
            <a:off x="-3027"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dirty="0">
                <a:solidFill>
                  <a:srgbClr val="FFFFFF"/>
                </a:solidFill>
              </a:rPr>
              <a:t>Collisions avec les </a:t>
            </a:r>
            <a:r>
              <a:rPr lang="en-US" sz="5400" dirty="0" err="1">
                <a:solidFill>
                  <a:srgbClr val="FFFFFF"/>
                </a:solidFill>
              </a:rPr>
              <a:t>fenêtres</a:t>
            </a:r>
            <a:endParaRPr lang="en-US" sz="5400" dirty="0">
              <a:solidFill>
                <a:srgbClr val="FFFFFF"/>
              </a:solidFill>
            </a:endParaRPr>
          </a:p>
        </p:txBody>
      </p:sp>
      <p:sp>
        <p:nvSpPr>
          <p:cNvPr id="15" name="TextBox 14">
            <a:extLst>
              <a:ext uri="{FF2B5EF4-FFF2-40B4-BE49-F238E27FC236}">
                <a16:creationId xmlns:a16="http://schemas.microsoft.com/office/drawing/2014/main" id="{E3E3B5D6-A4B5-A940-B867-3352728F259D}"/>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fr-FR" sz="2800" dirty="0">
                <a:solidFill>
                  <a:srgbClr val="FFFFFF"/>
                </a:solidFill>
              </a:rPr>
              <a:t>Combien d’oiseaux penses-tu qui meurent après avoir heurté des fenêtres?</a:t>
            </a:r>
          </a:p>
          <a:p>
            <a:pPr lvl="1" indent="-228600">
              <a:lnSpc>
                <a:spcPct val="90000"/>
              </a:lnSpc>
              <a:spcAft>
                <a:spcPts val="600"/>
              </a:spcAft>
              <a:buFont typeface="Arial" panose="020B0604020202020204" pitchFamily="34" charset="0"/>
              <a:buChar char="•"/>
            </a:pPr>
            <a:r>
              <a:rPr lang="fr-FR" sz="2400" b="1" dirty="0">
                <a:solidFill>
                  <a:srgbClr val="FFFFFF"/>
                </a:solidFill>
              </a:rPr>
              <a:t>entre 100 millions et un milliard oiseaux </a:t>
            </a:r>
            <a:r>
              <a:rPr lang="fr-FR" sz="2400" dirty="0">
                <a:solidFill>
                  <a:srgbClr val="FFFFFF"/>
                </a:solidFill>
              </a:rPr>
              <a:t>meurent chaque année à la suite de collisions avec des fenêtres!</a:t>
            </a:r>
            <a:endParaRPr lang="en-US" sz="2200" dirty="0">
              <a:solidFill>
                <a:srgbClr val="FFFFFF"/>
              </a:solidFill>
            </a:endParaRPr>
          </a:p>
        </p:txBody>
      </p:sp>
      <p:sp>
        <p:nvSpPr>
          <p:cNvPr id="7" name="TextBox 6">
            <a:extLst>
              <a:ext uri="{FF2B5EF4-FFF2-40B4-BE49-F238E27FC236}">
                <a16:creationId xmlns:a16="http://schemas.microsoft.com/office/drawing/2014/main" id="{3A4532C1-F1A9-3147-9D32-6167FA94E95C}"/>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98514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a:xfrm>
            <a:off x="838201" y="203570"/>
            <a:ext cx="4983479" cy="1325563"/>
          </a:xfrm>
        </p:spPr>
        <p:txBody>
          <a:bodyPr>
            <a:normAutofit/>
          </a:bodyPr>
          <a:lstStyle/>
          <a:p>
            <a:r>
              <a:rPr lang="en-US" dirty="0"/>
              <a:t>Collisions avec les </a:t>
            </a:r>
            <a:r>
              <a:rPr lang="en-US" dirty="0" err="1"/>
              <a:t>fenêtres</a:t>
            </a:r>
            <a:endParaRPr lang="en-US" dirty="0"/>
          </a:p>
        </p:txBody>
      </p:sp>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fr-FR" dirty="0"/>
              <a:t>Pourquoi penses-tu que cela arrive?</a:t>
            </a:r>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17407"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86" r="-2" b="23069"/>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395" t="24589" r="2451" b="-20612"/>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Tree>
    <p:extLst>
      <p:ext uri="{BB962C8B-B14F-4D97-AF65-F5344CB8AC3E}">
        <p14:creationId xmlns:p14="http://schemas.microsoft.com/office/powerpoint/2010/main" val="1907936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fr-FR" dirty="0"/>
              <a:t>Pourquoi penses-tu que cela arrive?</a:t>
            </a:r>
          </a:p>
          <a:p>
            <a:pPr lvl="1"/>
            <a:r>
              <a:rPr lang="en-US" dirty="0" err="1"/>
              <a:t>Réflections</a:t>
            </a:r>
            <a:endParaRPr lang="en-US" dirty="0"/>
          </a:p>
          <a:p>
            <a:pPr lvl="1"/>
            <a:r>
              <a:rPr lang="en-US" dirty="0" err="1"/>
              <a:t>Peuvent</a:t>
            </a:r>
            <a:r>
              <a:rPr lang="en-US" dirty="0"/>
              <a:t> </a:t>
            </a:r>
            <a:r>
              <a:rPr lang="en-US" dirty="0" err="1"/>
              <a:t>voir</a:t>
            </a:r>
            <a:r>
              <a:rPr lang="en-US" dirty="0"/>
              <a:t> à travers le </a:t>
            </a:r>
            <a:r>
              <a:rPr lang="en-US" dirty="0" err="1"/>
              <a:t>verre</a:t>
            </a:r>
            <a:endParaRPr lang="en-US" dirty="0"/>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17407"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86" r="-2" b="23069"/>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395" t="24589" r="2451" b="-20612"/>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
        <p:nvSpPr>
          <p:cNvPr id="7" name="Title 1">
            <a:extLst>
              <a:ext uri="{FF2B5EF4-FFF2-40B4-BE49-F238E27FC236}">
                <a16:creationId xmlns:a16="http://schemas.microsoft.com/office/drawing/2014/main" id="{6BFD117B-62CB-7C9E-83A5-048BB69EAEBF}"/>
              </a:ext>
            </a:extLst>
          </p:cNvPr>
          <p:cNvSpPr txBox="1">
            <a:spLocks/>
          </p:cNvSpPr>
          <p:nvPr/>
        </p:nvSpPr>
        <p:spPr>
          <a:xfrm>
            <a:off x="838201" y="203570"/>
            <a:ext cx="498347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Collisions avec les fenêtres</a:t>
            </a:r>
            <a:endParaRPr lang="en-US" dirty="0"/>
          </a:p>
        </p:txBody>
      </p:sp>
    </p:spTree>
    <p:extLst>
      <p:ext uri="{BB962C8B-B14F-4D97-AF65-F5344CB8AC3E}">
        <p14:creationId xmlns:p14="http://schemas.microsoft.com/office/powerpoint/2010/main" val="3959539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6513788" y="365125"/>
            <a:ext cx="4840010" cy="1807305"/>
          </a:xfrm>
        </p:spPr>
        <p:txBody>
          <a:bodyPr>
            <a:normAutofit/>
          </a:bodyPr>
          <a:lstStyle/>
          <a:p>
            <a:r>
              <a:rPr lang="en-US" dirty="0"/>
              <a:t>Que </a:t>
            </a:r>
            <a:r>
              <a:rPr lang="en-US" dirty="0" err="1"/>
              <a:t>peut</a:t>
            </a:r>
            <a:r>
              <a:rPr lang="en-US" dirty="0"/>
              <a:t>-on faire?</a:t>
            </a:r>
          </a:p>
        </p:txBody>
      </p:sp>
      <p:pic>
        <p:nvPicPr>
          <p:cNvPr id="6146" name="Picture 2" descr="Stop Birds from Hitting Windows at Your Home or Cottage - FLAP Canada">
            <a:extLst>
              <a:ext uri="{FF2B5EF4-FFF2-40B4-BE49-F238E27FC236}">
                <a16:creationId xmlns:a16="http://schemas.microsoft.com/office/drawing/2014/main" id="{46BD7E9A-08DE-D443-9B0E-C2E1FB290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47" r="15032" b="-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6513788" y="2172430"/>
            <a:ext cx="4840010" cy="3843666"/>
          </a:xfrm>
        </p:spPr>
        <p:txBody>
          <a:bodyPr>
            <a:normAutofit/>
          </a:bodyPr>
          <a:lstStyle/>
          <a:p>
            <a:r>
              <a:rPr lang="fr-FR" sz="2400" dirty="0"/>
              <a:t>Déplacez votre mangeoire à oiseaux</a:t>
            </a:r>
          </a:p>
          <a:p>
            <a:pPr lvl="1"/>
            <a:r>
              <a:rPr lang="fr-FR" dirty="0"/>
              <a:t>À moins de 0,5 m de votre fenêtre</a:t>
            </a:r>
          </a:p>
          <a:p>
            <a:pPr lvl="1"/>
            <a:r>
              <a:rPr lang="fr-FR" dirty="0"/>
              <a:t>Cela empêche les oiseaux de se blesser gravement lorsqu’ils quittent votre mangeoire</a:t>
            </a:r>
            <a:endParaRPr lang="en-US" dirty="0"/>
          </a:p>
        </p:txBody>
      </p:sp>
      <p:pic>
        <p:nvPicPr>
          <p:cNvPr id="12290" name="Picture 2" descr="Png Royalty Free Stock Bird Feeder Clipart - Bird Feeders Clip Art | Full  Size PNG Download | SeekPNG">
            <a:extLst>
              <a:ext uri="{FF2B5EF4-FFF2-40B4-BE49-F238E27FC236}">
                <a16:creationId xmlns:a16="http://schemas.microsoft.com/office/drawing/2014/main" id="{3C2EFFF5-B9D3-D844-AB04-589096B39F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8235" y="4586990"/>
            <a:ext cx="1189701" cy="216400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icture Frame Frame clipart - Window, Glass, Wall, transparent clip art">
            <a:extLst>
              <a:ext uri="{FF2B5EF4-FFF2-40B4-BE49-F238E27FC236}">
                <a16:creationId xmlns:a16="http://schemas.microsoft.com/office/drawing/2014/main" id="{CEFC6B75-CA0C-7049-A453-D6C9848553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8309" y="4943688"/>
            <a:ext cx="2710958" cy="180730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A0124D81-5E35-5048-B407-9EC8FF0FA06B}"/>
              </a:ext>
            </a:extLst>
          </p:cNvPr>
          <p:cNvCxnSpPr/>
          <p:nvPr/>
        </p:nvCxnSpPr>
        <p:spPr>
          <a:xfrm>
            <a:off x="8002009" y="6013248"/>
            <a:ext cx="1863566"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9C2C53A-5045-6942-81F5-C043B6E80D97}"/>
              </a:ext>
            </a:extLst>
          </p:cNvPr>
          <p:cNvSpPr txBox="1"/>
          <p:nvPr/>
        </p:nvSpPr>
        <p:spPr>
          <a:xfrm>
            <a:off x="8167717" y="5385675"/>
            <a:ext cx="1536703" cy="461665"/>
          </a:xfrm>
          <a:prstGeom prst="rect">
            <a:avLst/>
          </a:prstGeom>
          <a:noFill/>
        </p:spPr>
        <p:txBody>
          <a:bodyPr wrap="none" rtlCol="0">
            <a:spAutoFit/>
          </a:bodyPr>
          <a:lstStyle/>
          <a:p>
            <a:r>
              <a:rPr lang="en-US" sz="2400" dirty="0"/>
              <a:t>0.5 </a:t>
            </a:r>
            <a:r>
              <a:rPr lang="en-US" sz="2400" dirty="0" err="1"/>
              <a:t>Mètres</a:t>
            </a:r>
            <a:endParaRPr lang="en-US" sz="2400" dirty="0"/>
          </a:p>
        </p:txBody>
      </p:sp>
      <p:pic>
        <p:nvPicPr>
          <p:cNvPr id="14" name="Picture 13">
            <a:extLst>
              <a:ext uri="{FF2B5EF4-FFF2-40B4-BE49-F238E27FC236}">
                <a16:creationId xmlns:a16="http://schemas.microsoft.com/office/drawing/2014/main" id="{EF881D0D-DD20-2048-A75D-17830C1C2C04}"/>
              </a:ext>
            </a:extLst>
          </p:cNvPr>
          <p:cNvPicPr>
            <a:picLocks noChangeAspect="1"/>
          </p:cNvPicPr>
          <p:nvPr/>
        </p:nvPicPr>
        <p:blipFill>
          <a:blip r:embed="rId6"/>
          <a:stretch>
            <a:fillRect/>
          </a:stretch>
        </p:blipFill>
        <p:spPr>
          <a:xfrm>
            <a:off x="6513788" y="1655878"/>
            <a:ext cx="4664148" cy="380037"/>
          </a:xfrm>
          <a:prstGeom prst="rect">
            <a:avLst/>
          </a:prstGeom>
        </p:spPr>
      </p:pic>
      <p:sp>
        <p:nvSpPr>
          <p:cNvPr id="9" name="TextBox 8">
            <a:extLst>
              <a:ext uri="{FF2B5EF4-FFF2-40B4-BE49-F238E27FC236}">
                <a16:creationId xmlns:a16="http://schemas.microsoft.com/office/drawing/2014/main" id="{F007EE93-7EF9-F444-B045-0AC164D7FC03}"/>
              </a:ext>
            </a:extLst>
          </p:cNvPr>
          <p:cNvSpPr txBox="1"/>
          <p:nvPr/>
        </p:nvSpPr>
        <p:spPr>
          <a:xfrm>
            <a:off x="1938020" y="6176963"/>
            <a:ext cx="1226618" cy="246221"/>
          </a:xfrm>
          <a:prstGeom prst="rect">
            <a:avLst/>
          </a:prstGeom>
          <a:noFill/>
        </p:spPr>
        <p:txBody>
          <a:bodyPr wrap="none" rtlCol="0">
            <a:spAutoFit/>
          </a:bodyPr>
          <a:lstStyle/>
          <a:p>
            <a:r>
              <a:rPr lang="en-US" sz="1000" dirty="0"/>
              <a:t>Photo: FLAP Canada</a:t>
            </a:r>
          </a:p>
        </p:txBody>
      </p:sp>
    </p:spTree>
    <p:extLst>
      <p:ext uri="{BB962C8B-B14F-4D97-AF65-F5344CB8AC3E}">
        <p14:creationId xmlns:p14="http://schemas.microsoft.com/office/powerpoint/2010/main" val="3506683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4466A20-8D24-A94E-908A-FBDE265874E0}"/>
              </a:ext>
            </a:extLst>
          </p:cNvPr>
          <p:cNvPicPr>
            <a:picLocks noChangeAspect="1"/>
          </p:cNvPicPr>
          <p:nvPr/>
        </p:nvPicPr>
        <p:blipFill>
          <a:blip r:embed="rId3"/>
          <a:stretch>
            <a:fillRect/>
          </a:stretch>
        </p:blipFill>
        <p:spPr>
          <a:xfrm>
            <a:off x="8643193" y="1736999"/>
            <a:ext cx="3091607" cy="442361"/>
          </a:xfrm>
          <a:prstGeom prst="rect">
            <a:avLst/>
          </a:prstGeom>
        </p:spPr>
      </p:pic>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8643193" y="0"/>
            <a:ext cx="3091607" cy="1655483"/>
          </a:xfrm>
        </p:spPr>
        <p:txBody>
          <a:bodyPr anchor="b">
            <a:normAutofit/>
          </a:bodyPr>
          <a:lstStyle/>
          <a:p>
            <a:r>
              <a:rPr lang="en-US" sz="4000" dirty="0"/>
              <a:t>Que </a:t>
            </a:r>
            <a:r>
              <a:rPr lang="en-US" sz="4000" dirty="0" err="1"/>
              <a:t>peut</a:t>
            </a:r>
            <a:r>
              <a:rPr lang="en-US" sz="4000" dirty="0"/>
              <a:t>-on faire?</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8643193" y="2042160"/>
            <a:ext cx="3548807" cy="4613473"/>
          </a:xfrm>
        </p:spPr>
        <p:txBody>
          <a:bodyPr>
            <a:normAutofit lnSpcReduction="10000"/>
          </a:bodyPr>
          <a:lstStyle/>
          <a:p>
            <a:r>
              <a:rPr lang="fr-FR" sz="2400" dirty="0">
                <a:effectLst/>
                <a:ea typeface="Calibri" panose="020F0502020204030204" pitchFamily="34" charset="0"/>
                <a:cs typeface="Times New Roman" panose="02020603050405020304" pitchFamily="18" charset="0"/>
              </a:rPr>
              <a:t>Suivez quelques-unes de ces recommandations de </a:t>
            </a:r>
            <a:r>
              <a:rPr lang="fr-FR" sz="2400" u="sng" dirty="0">
                <a:solidFill>
                  <a:srgbClr val="0563C1"/>
                </a:solidFill>
                <a:effectLst/>
                <a:ea typeface="Calibri" panose="020F0502020204030204" pitchFamily="34" charset="0"/>
                <a:cs typeface="Times New Roman" panose="02020603050405020304" pitchFamily="18" charset="0"/>
                <a:hlinkClick r:id="rId4"/>
              </a:rPr>
              <a:t>FLAP</a:t>
            </a:r>
            <a:r>
              <a:rPr lang="fr-FR" sz="2400" dirty="0">
                <a:effectLst/>
                <a:ea typeface="Calibri" panose="020F0502020204030204" pitchFamily="34" charset="0"/>
                <a:cs typeface="Times New Roman" panose="02020603050405020304" pitchFamily="18" charset="0"/>
              </a:rPr>
              <a:t> pour empêcher les oiseaux d’entrer en collision avec les fenêtres! </a:t>
            </a:r>
          </a:p>
          <a:p>
            <a:r>
              <a:rPr lang="fr-FR" sz="2400" dirty="0">
                <a:effectLst/>
                <a:ea typeface="Calibri" panose="020F0502020204030204" pitchFamily="34" charset="0"/>
              </a:rPr>
              <a:t>Des marques de contraste élevé sur l’extérieur de vos fenêtres</a:t>
            </a:r>
          </a:p>
          <a:p>
            <a:pPr lvl="1"/>
            <a:r>
              <a:rPr lang="fr-FR" sz="2000" dirty="0">
                <a:ea typeface="Calibri" panose="020F0502020204030204" pitchFamily="34" charset="0"/>
              </a:rPr>
              <a:t>D’un diamètre </a:t>
            </a:r>
            <a:r>
              <a:rPr lang="en-US" sz="2000" dirty="0"/>
              <a:t>≥ 6 mm</a:t>
            </a:r>
          </a:p>
          <a:p>
            <a:pPr lvl="1"/>
            <a:r>
              <a:rPr lang="en-US" sz="2000" dirty="0"/>
              <a:t>Espacées de &lt; 5 cm</a:t>
            </a:r>
          </a:p>
          <a:p>
            <a:pPr lvl="1"/>
            <a:r>
              <a:rPr lang="fr-FR" sz="2000" dirty="0">
                <a:effectLst/>
                <a:ea typeface="Calibri" panose="020F0502020204030204" pitchFamily="34" charset="0"/>
                <a:cs typeface="Times New Roman" panose="02020603050405020304" pitchFamily="18" charset="0"/>
              </a:rPr>
              <a:t>En couvrant toute la surface extérieur de la fenêtre</a:t>
            </a:r>
            <a:endParaRPr lang="en-CA" sz="2000" dirty="0">
              <a:effectLst/>
              <a:ea typeface="Calibri" panose="020F0502020204030204" pitchFamily="34" charset="0"/>
              <a:cs typeface="Times New Roman" panose="02020603050405020304" pitchFamily="18" charset="0"/>
            </a:endParaRPr>
          </a:p>
          <a:p>
            <a:endParaRPr lang="en-US" sz="2000" dirty="0"/>
          </a:p>
        </p:txBody>
      </p:sp>
      <p:pic>
        <p:nvPicPr>
          <p:cNvPr id="11266" name="Picture 2" descr="Billede">
            <a:extLst>
              <a:ext uri="{FF2B5EF4-FFF2-40B4-BE49-F238E27FC236}">
                <a16:creationId xmlns:a16="http://schemas.microsoft.com/office/drawing/2014/main" id="{F006094F-B0E6-DE49-85D7-7FB9228EA42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0" r="28416"/>
          <a:stretch/>
        </p:blipFill>
        <p:spPr bwMode="auto">
          <a:xfrm>
            <a:off x="0" y="0"/>
            <a:ext cx="8427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27D66F-EF2A-8423-353C-70EC8605904C}"/>
              </a:ext>
            </a:extLst>
          </p:cNvPr>
          <p:cNvSpPr txBox="1"/>
          <p:nvPr/>
        </p:nvSpPr>
        <p:spPr>
          <a:xfrm>
            <a:off x="0" y="258820"/>
            <a:ext cx="5374640" cy="1323439"/>
          </a:xfrm>
          <a:prstGeom prst="rect">
            <a:avLst/>
          </a:prstGeom>
          <a:solidFill>
            <a:srgbClr val="8F4329"/>
          </a:solidFill>
        </p:spPr>
        <p:txBody>
          <a:bodyPr wrap="square" rtlCol="0">
            <a:spAutoFit/>
          </a:bodyPr>
          <a:lstStyle/>
          <a:p>
            <a:pPr algn="ctr"/>
            <a:r>
              <a:rPr lang="fr-CA" sz="2000" b="1" dirty="0">
                <a:solidFill>
                  <a:schemeClr val="bg1"/>
                </a:solidFill>
              </a:rPr>
              <a:t>Pour Empêcher les Oiseaux d’Entrer en Collision avec les Fenêtres:</a:t>
            </a:r>
          </a:p>
          <a:p>
            <a:pPr algn="ctr"/>
            <a:r>
              <a:rPr lang="fr-CA" sz="2000" dirty="0">
                <a:solidFill>
                  <a:schemeClr val="accent4">
                    <a:lumMod val="40000"/>
                    <a:lumOff val="60000"/>
                  </a:schemeClr>
                </a:solidFill>
              </a:rPr>
              <a:t>Réduisez la réflexion, </a:t>
            </a:r>
          </a:p>
          <a:p>
            <a:pPr algn="ctr"/>
            <a:r>
              <a:rPr lang="fr-CA" sz="2000" dirty="0">
                <a:solidFill>
                  <a:schemeClr val="accent4">
                    <a:lumMod val="40000"/>
                    <a:lumOff val="60000"/>
                  </a:schemeClr>
                </a:solidFill>
              </a:rPr>
              <a:t>et rendez le verre visible</a:t>
            </a:r>
          </a:p>
        </p:txBody>
      </p:sp>
      <p:sp>
        <p:nvSpPr>
          <p:cNvPr id="5" name="TextBox 4">
            <a:extLst>
              <a:ext uri="{FF2B5EF4-FFF2-40B4-BE49-F238E27FC236}">
                <a16:creationId xmlns:a16="http://schemas.microsoft.com/office/drawing/2014/main" id="{5850BEAF-3464-FF11-A403-7A27C60C29DC}"/>
              </a:ext>
            </a:extLst>
          </p:cNvPr>
          <p:cNvSpPr txBox="1"/>
          <p:nvPr/>
        </p:nvSpPr>
        <p:spPr>
          <a:xfrm>
            <a:off x="1148080" y="3058160"/>
            <a:ext cx="2712720" cy="369332"/>
          </a:xfrm>
          <a:prstGeom prst="rect">
            <a:avLst/>
          </a:prstGeom>
          <a:solidFill>
            <a:srgbClr val="8F4329"/>
          </a:solidFill>
        </p:spPr>
        <p:txBody>
          <a:bodyPr wrap="square" rtlCol="0">
            <a:spAutoFit/>
          </a:bodyPr>
          <a:lstStyle/>
          <a:p>
            <a:r>
              <a:rPr lang="fr-CA" dirty="0">
                <a:solidFill>
                  <a:schemeClr val="bg1"/>
                </a:solidFill>
              </a:rPr>
              <a:t>Les visuels doivent être: </a:t>
            </a:r>
          </a:p>
        </p:txBody>
      </p:sp>
      <p:sp>
        <p:nvSpPr>
          <p:cNvPr id="6" name="TextBox 5">
            <a:extLst>
              <a:ext uri="{FF2B5EF4-FFF2-40B4-BE49-F238E27FC236}">
                <a16:creationId xmlns:a16="http://schemas.microsoft.com/office/drawing/2014/main" id="{C48BE8F9-10BE-D440-F3CF-D7BD7927E33E}"/>
              </a:ext>
            </a:extLst>
          </p:cNvPr>
          <p:cNvSpPr txBox="1"/>
          <p:nvPr/>
        </p:nvSpPr>
        <p:spPr>
          <a:xfrm>
            <a:off x="1148080" y="5110480"/>
            <a:ext cx="2712720" cy="646331"/>
          </a:xfrm>
          <a:prstGeom prst="rect">
            <a:avLst/>
          </a:prstGeom>
          <a:solidFill>
            <a:srgbClr val="8F4329"/>
          </a:solidFill>
        </p:spPr>
        <p:txBody>
          <a:bodyPr wrap="square" rtlCol="0">
            <a:spAutoFit/>
          </a:bodyPr>
          <a:lstStyle/>
          <a:p>
            <a:pPr algn="ctr"/>
            <a:r>
              <a:rPr lang="fr-CA" dirty="0">
                <a:solidFill>
                  <a:schemeClr val="bg1"/>
                </a:solidFill>
              </a:rPr>
              <a:t>et placés a l’extérieure de la fenêtre.</a:t>
            </a:r>
          </a:p>
        </p:txBody>
      </p:sp>
    </p:spTree>
    <p:extLst>
      <p:ext uri="{BB962C8B-B14F-4D97-AF65-F5344CB8AC3E}">
        <p14:creationId xmlns:p14="http://schemas.microsoft.com/office/powerpoint/2010/main" val="611566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2"/>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3"/>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4"/>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5"/>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6"/>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7"/>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8"/>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9"/>
          <a:stretch>
            <a:fillRect/>
          </a:stretch>
        </p:blipFill>
        <p:spPr>
          <a:xfrm>
            <a:off x="11457899" y="4027489"/>
            <a:ext cx="584200" cy="647700"/>
          </a:xfrm>
          <a:prstGeom prst="rect">
            <a:avLst/>
          </a:prstGeom>
        </p:spPr>
      </p:pic>
      <p:sp>
        <p:nvSpPr>
          <p:cNvPr id="8" name="Content Placeholder 2">
            <a:extLst>
              <a:ext uri="{FF2B5EF4-FFF2-40B4-BE49-F238E27FC236}">
                <a16:creationId xmlns:a16="http://schemas.microsoft.com/office/drawing/2014/main" id="{5E44B5FB-F924-2297-DD41-B107FA83C812}"/>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solidFill>
                  <a:schemeClr val="bg2">
                    <a:lumMod val="75000"/>
                  </a:schemeClr>
                </a:solidFill>
              </a:rPr>
              <a:t>Fenêtres à l’épreuve des oiseaux</a:t>
            </a:r>
            <a:r>
              <a:rPr lang="en-US" dirty="0">
                <a:solidFill>
                  <a:schemeClr val="bg2">
                    <a:lumMod val="75000"/>
                  </a:schemeClr>
                </a:solidFill>
              </a:rPr>
              <a:t>!</a:t>
            </a:r>
          </a:p>
          <a:p>
            <a:pPr lvl="1"/>
            <a:r>
              <a:rPr lang="fr-FR" dirty="0">
                <a:solidFill>
                  <a:schemeClr val="bg2">
                    <a:lumMod val="75000"/>
                  </a:schemeClr>
                </a:solidFill>
              </a:rPr>
              <a:t>Cela aidera à réduire les collisions avec les fenêtres</a:t>
            </a:r>
          </a:p>
          <a:p>
            <a:pPr lvl="1"/>
            <a:r>
              <a:rPr lang="en-US" dirty="0" err="1">
                <a:solidFill>
                  <a:schemeClr val="bg2">
                    <a:lumMod val="75000"/>
                  </a:schemeClr>
                </a:solidFill>
              </a:rPr>
              <a:t>Visitez</a:t>
            </a:r>
            <a:r>
              <a:rPr lang="en-US" dirty="0">
                <a:solidFill>
                  <a:schemeClr val="bg2">
                    <a:lumMod val="75000"/>
                  </a:schemeClr>
                </a:solidFill>
              </a:rPr>
              <a:t> </a:t>
            </a:r>
            <a:r>
              <a:rPr lang="en-US" dirty="0">
                <a:solidFill>
                  <a:schemeClr val="bg2">
                    <a:lumMod val="75000"/>
                  </a:schemeClr>
                </a:solidFill>
                <a:hlinkClick r:id="rId10">
                  <a:extLst>
                    <a:ext uri="{A12FA001-AC4F-418D-AE19-62706E023703}">
                      <ahyp:hlinkClr xmlns:ahyp="http://schemas.microsoft.com/office/drawing/2018/hyperlinkcolor" val="tx"/>
                    </a:ext>
                  </a:extLst>
                </a:hlinkClick>
              </a:rPr>
              <a:t>FLAP</a:t>
            </a:r>
            <a:r>
              <a:rPr lang="en-US" dirty="0">
                <a:solidFill>
                  <a:schemeClr val="bg2">
                    <a:lumMod val="75000"/>
                  </a:schemeClr>
                </a:solidFill>
              </a:rPr>
              <a:t> pour plus </a:t>
            </a:r>
            <a:r>
              <a:rPr lang="en-US" dirty="0" err="1">
                <a:solidFill>
                  <a:schemeClr val="bg2">
                    <a:lumMod val="75000"/>
                  </a:schemeClr>
                </a:solidFill>
              </a:rPr>
              <a:t>d’info</a:t>
            </a:r>
            <a:endParaRPr lang="en-US" dirty="0">
              <a:solidFill>
                <a:schemeClr val="bg2">
                  <a:lumMod val="75000"/>
                </a:schemeClr>
              </a:solidFill>
            </a:endParaRPr>
          </a:p>
          <a:p>
            <a:pPr marL="514350" indent="-514350">
              <a:buFont typeface="+mj-lt"/>
              <a:buAutoNum type="arabicPeriod"/>
            </a:pPr>
            <a:r>
              <a:rPr lang="fr-FR" dirty="0"/>
              <a:t>Éteignez vos lumières pendent la nuit</a:t>
            </a:r>
            <a:r>
              <a:rPr lang="en-US" dirty="0"/>
              <a:t>!</a:t>
            </a:r>
          </a:p>
          <a:p>
            <a:pPr lvl="1"/>
            <a:r>
              <a:rPr lang="en-US" dirty="0"/>
              <a:t>Aide les oiseaux </a:t>
            </a:r>
            <a:r>
              <a:rPr lang="en-US" dirty="0" err="1"/>
              <a:t>migrateurs</a:t>
            </a:r>
            <a:endParaRPr lang="en-US" dirty="0"/>
          </a:p>
          <a:p>
            <a:pPr lvl="1"/>
            <a:r>
              <a:rPr lang="en-US" dirty="0" err="1"/>
              <a:t>Visitez</a:t>
            </a:r>
            <a:r>
              <a:rPr lang="en-US" dirty="0"/>
              <a:t> le </a:t>
            </a:r>
            <a:r>
              <a:rPr lang="en-US" dirty="0" err="1">
                <a:hlinkClick r:id="rId11"/>
              </a:rPr>
              <a:t>Programme</a:t>
            </a:r>
            <a:r>
              <a:rPr lang="en-US" dirty="0">
                <a:hlinkClick r:id="rId11"/>
              </a:rPr>
              <a:t> "Lights Out"</a:t>
            </a:r>
            <a:r>
              <a:rPr lang="en-US" dirty="0"/>
              <a:t> pour savoir comment</a:t>
            </a:r>
          </a:p>
          <a:p>
            <a:pPr marL="514350" indent="-514350">
              <a:buFont typeface="+mj-lt"/>
              <a:buAutoNum type="arabicPeriod"/>
            </a:pPr>
            <a:r>
              <a:rPr lang="fr-FR" dirty="0">
                <a:solidFill>
                  <a:schemeClr val="bg2">
                    <a:lumMod val="75000"/>
                  </a:schemeClr>
                </a:solidFill>
              </a:rPr>
              <a:t>Ne laissez pas votre chat sortir</a:t>
            </a:r>
            <a:r>
              <a:rPr lang="en-US" dirty="0">
                <a:solidFill>
                  <a:schemeClr val="bg2">
                    <a:lumMod val="75000"/>
                  </a:schemeClr>
                </a:solidFill>
              </a:rPr>
              <a:t>!</a:t>
            </a:r>
          </a:p>
          <a:p>
            <a:pPr lvl="1"/>
            <a:r>
              <a:rPr lang="fr-FR" dirty="0">
                <a:solidFill>
                  <a:schemeClr val="bg2">
                    <a:lumMod val="75000"/>
                  </a:schemeClr>
                </a:solidFill>
                <a:effectLst/>
                <a:ea typeface="Calibri" panose="020F0502020204030204" pitchFamily="34" charset="0"/>
              </a:rPr>
              <a:t>Les chats sont l’un des meilleurs prédateurs imaginables et adorent chasser les oiseaux</a:t>
            </a:r>
            <a:endParaRPr lang="en-US" dirty="0">
              <a:solidFill>
                <a:schemeClr val="bg2">
                  <a:lumMod val="75000"/>
                </a:schemeClr>
              </a:solidFill>
            </a:endParaRPr>
          </a:p>
        </p:txBody>
      </p:sp>
      <p:sp>
        <p:nvSpPr>
          <p:cNvPr id="10" name="Title 1">
            <a:extLst>
              <a:ext uri="{FF2B5EF4-FFF2-40B4-BE49-F238E27FC236}">
                <a16:creationId xmlns:a16="http://schemas.microsoft.com/office/drawing/2014/main" id="{DCBBAA76-261C-A07C-8618-E2DBB0243F6A}"/>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spTree>
    <p:extLst>
      <p:ext uri="{BB962C8B-B14F-4D97-AF65-F5344CB8AC3E}">
        <p14:creationId xmlns:p14="http://schemas.microsoft.com/office/powerpoint/2010/main" val="2561516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2"/>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3"/>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4"/>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5663581" y="6421106"/>
            <a:ext cx="2154571" cy="400110"/>
          </a:xfrm>
          <a:prstGeom prst="rect">
            <a:avLst/>
          </a:prstGeom>
          <a:noFill/>
        </p:spPr>
        <p:txBody>
          <a:bodyPr wrap="square">
            <a:spAutoFit/>
          </a:bodyPr>
          <a:lstStyle/>
          <a:p>
            <a:r>
              <a:rPr lang="en-US" sz="1000" dirty="0">
                <a:hlinkClick r:id="rId5"/>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6"/>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7"/>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8"/>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9"/>
          <a:stretch>
            <a:fillRect/>
          </a:stretch>
        </p:blipFill>
        <p:spPr>
          <a:xfrm>
            <a:off x="11457899" y="4027489"/>
            <a:ext cx="584200" cy="647700"/>
          </a:xfrm>
          <a:prstGeom prst="rect">
            <a:avLst/>
          </a:prstGeom>
        </p:spPr>
      </p:pic>
      <p:sp>
        <p:nvSpPr>
          <p:cNvPr id="10" name="Content Placeholder 2">
            <a:extLst>
              <a:ext uri="{FF2B5EF4-FFF2-40B4-BE49-F238E27FC236}">
                <a16:creationId xmlns:a16="http://schemas.microsoft.com/office/drawing/2014/main" id="{8AB21459-0010-BEEB-0A8A-9058ACC2540D}"/>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CA" dirty="0">
                <a:solidFill>
                  <a:schemeClr val="bg2">
                    <a:lumMod val="75000"/>
                  </a:schemeClr>
                </a:solidFill>
              </a:rPr>
              <a:t>Fenêtres à l’épreuve des oiseaux!</a:t>
            </a:r>
          </a:p>
          <a:p>
            <a:pPr lvl="1"/>
            <a:r>
              <a:rPr lang="fr-CA" dirty="0">
                <a:solidFill>
                  <a:schemeClr val="bg2">
                    <a:lumMod val="75000"/>
                  </a:schemeClr>
                </a:solidFill>
              </a:rPr>
              <a:t>Cela aidera à réduire les collisions avec les fenêtres</a:t>
            </a:r>
          </a:p>
          <a:p>
            <a:pPr lvl="1"/>
            <a:r>
              <a:rPr lang="fr-CA" dirty="0">
                <a:solidFill>
                  <a:schemeClr val="bg2">
                    <a:lumMod val="75000"/>
                  </a:schemeClr>
                </a:solidFill>
              </a:rPr>
              <a:t>Visitez </a:t>
            </a:r>
            <a:r>
              <a:rPr lang="fr-CA" dirty="0">
                <a:solidFill>
                  <a:schemeClr val="bg2">
                    <a:lumMod val="75000"/>
                  </a:schemeClr>
                </a:solidFill>
                <a:hlinkClick r:id="rId10">
                  <a:extLst>
                    <a:ext uri="{A12FA001-AC4F-418D-AE19-62706E023703}">
                      <ahyp:hlinkClr xmlns:ahyp="http://schemas.microsoft.com/office/drawing/2018/hyperlinkcolor" val="tx"/>
                    </a:ext>
                  </a:extLst>
                </a:hlinkClick>
              </a:rPr>
              <a:t>FLAP</a:t>
            </a:r>
            <a:r>
              <a:rPr lang="fr-CA" dirty="0">
                <a:solidFill>
                  <a:schemeClr val="bg2">
                    <a:lumMod val="75000"/>
                  </a:schemeClr>
                </a:solidFill>
              </a:rPr>
              <a:t> pour plus d’info</a:t>
            </a:r>
          </a:p>
          <a:p>
            <a:pPr marL="514350" indent="-514350">
              <a:buFont typeface="+mj-lt"/>
              <a:buAutoNum type="arabicPeriod"/>
            </a:pPr>
            <a:r>
              <a:rPr lang="fr-CA" dirty="0">
                <a:solidFill>
                  <a:schemeClr val="bg2">
                    <a:lumMod val="75000"/>
                  </a:schemeClr>
                </a:solidFill>
              </a:rPr>
              <a:t>Éteignez vos lumières pendent la nuit!</a:t>
            </a:r>
          </a:p>
          <a:p>
            <a:pPr lvl="1"/>
            <a:r>
              <a:rPr lang="fr-CA" dirty="0">
                <a:solidFill>
                  <a:schemeClr val="bg2">
                    <a:lumMod val="75000"/>
                  </a:schemeClr>
                </a:solidFill>
              </a:rPr>
              <a:t>Aide les oiseaux migrateurs</a:t>
            </a:r>
          </a:p>
          <a:p>
            <a:pPr lvl="1"/>
            <a:r>
              <a:rPr lang="fr-CA" dirty="0">
                <a:solidFill>
                  <a:schemeClr val="bg2">
                    <a:lumMod val="75000"/>
                  </a:schemeClr>
                </a:solidFill>
              </a:rPr>
              <a:t>Visitez le </a:t>
            </a:r>
            <a:r>
              <a:rPr lang="fr-CA" dirty="0">
                <a:solidFill>
                  <a:srgbClr val="0563C1"/>
                </a:solidFill>
                <a:hlinkClick r:id="rId11">
                  <a:extLst>
                    <a:ext uri="{A12FA001-AC4F-418D-AE19-62706E023703}">
                      <ahyp:hlinkClr xmlns:ahyp="http://schemas.microsoft.com/office/drawing/2018/hyperlinkcolor" val="tx"/>
                    </a:ext>
                  </a:extLst>
                </a:hlinkClick>
              </a:rPr>
              <a:t>Programme</a:t>
            </a:r>
            <a:r>
              <a:rPr lang="fr-CA" dirty="0">
                <a:solidFill>
                  <a:schemeClr val="bg2">
                    <a:lumMod val="75000"/>
                  </a:schemeClr>
                </a:solidFill>
                <a:hlinkClick r:id="rId11">
                  <a:extLst>
                    <a:ext uri="{A12FA001-AC4F-418D-AE19-62706E023703}">
                      <ahyp:hlinkClr xmlns:ahyp="http://schemas.microsoft.com/office/drawing/2018/hyperlinkcolor" val="tx"/>
                    </a:ext>
                  </a:extLst>
                </a:hlinkClick>
              </a:rPr>
              <a:t> "Lights Out"</a:t>
            </a:r>
            <a:r>
              <a:rPr lang="fr-CA" dirty="0">
                <a:solidFill>
                  <a:schemeClr val="bg2">
                    <a:lumMod val="75000"/>
                  </a:schemeClr>
                </a:solidFill>
              </a:rPr>
              <a:t> pour savoir comment</a:t>
            </a:r>
          </a:p>
          <a:p>
            <a:pPr marL="514350" indent="-514350">
              <a:buFont typeface="+mj-lt"/>
              <a:buAutoNum type="arabicPeriod"/>
            </a:pPr>
            <a:r>
              <a:rPr lang="fr-CA" dirty="0"/>
              <a:t>Ne laissez pas votre chat sortir!</a:t>
            </a:r>
          </a:p>
          <a:p>
            <a:pPr lvl="1"/>
            <a:r>
              <a:rPr lang="fr-CA" dirty="0">
                <a:effectLst/>
                <a:ea typeface="Calibri" panose="020F0502020204030204" pitchFamily="34" charset="0"/>
              </a:rPr>
              <a:t>Les chats sont l’un des meilleurs prédateurs imaginables et adorent chasser les oiseaux</a:t>
            </a:r>
            <a:endParaRPr lang="fr-CA" dirty="0"/>
          </a:p>
        </p:txBody>
      </p:sp>
      <p:sp>
        <p:nvSpPr>
          <p:cNvPr id="11" name="Title 1">
            <a:extLst>
              <a:ext uri="{FF2B5EF4-FFF2-40B4-BE49-F238E27FC236}">
                <a16:creationId xmlns:a16="http://schemas.microsoft.com/office/drawing/2014/main" id="{53E3749D-4F4C-2118-0C5F-390A3B981D66}"/>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spTree>
    <p:extLst>
      <p:ext uri="{BB962C8B-B14F-4D97-AF65-F5344CB8AC3E}">
        <p14:creationId xmlns:p14="http://schemas.microsoft.com/office/powerpoint/2010/main" val="132199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fontScale="90000"/>
          </a:bodyPr>
          <a:lstStyle/>
          <a:p>
            <a:r>
              <a:rPr lang="en-US" sz="5400" dirty="0"/>
              <a:t>Invasions </a:t>
            </a:r>
            <a:r>
              <a:rPr lang="en-US" sz="5400" dirty="0" err="1"/>
              <a:t>Biologiques</a:t>
            </a:r>
            <a:r>
              <a:rPr lang="en-US" sz="5400" dirty="0"/>
              <a:t>: Chats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fr-FR" dirty="0"/>
              <a:t>Combien d’oiseaux penses-tu que les chats tuent chaque année?</a:t>
            </a:r>
            <a:endParaRPr lang="en-US" dirty="0"/>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14" r="2266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2052401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fr-FR" dirty="0"/>
              <a:t>Combien d’oiseaux penses-tu que les chats tuent chaque année?</a:t>
            </a:r>
          </a:p>
          <a:p>
            <a:pPr lvl="1"/>
            <a:r>
              <a:rPr lang="fr-FR" dirty="0">
                <a:effectLst/>
                <a:ea typeface="Calibri" panose="020F0502020204030204" pitchFamily="34" charset="0"/>
              </a:rPr>
              <a:t>Jusqu’à </a:t>
            </a:r>
            <a:r>
              <a:rPr lang="fr-FR" b="1" dirty="0">
                <a:effectLst/>
                <a:ea typeface="Calibri" panose="020F0502020204030204" pitchFamily="34" charset="0"/>
              </a:rPr>
              <a:t>350 millions</a:t>
            </a:r>
            <a:r>
              <a:rPr lang="fr-FR" dirty="0">
                <a:effectLst/>
                <a:ea typeface="Calibri" panose="020F0502020204030204" pitchFamily="34" charset="0"/>
              </a:rPr>
              <a:t> d’oiseaux chaque année au Canada seulement!</a:t>
            </a:r>
          </a:p>
          <a:p>
            <a:pPr lvl="1"/>
            <a:r>
              <a:rPr lang="fr-FR" dirty="0"/>
              <a:t>Près de </a:t>
            </a:r>
            <a:r>
              <a:rPr lang="fr-FR" b="1" dirty="0"/>
              <a:t>4 MILLIARDS </a:t>
            </a:r>
            <a:r>
              <a:rPr lang="fr-FR" dirty="0"/>
              <a:t>d’oiseaux par an aux États-Unis!</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14" r="2266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
        <p:nvSpPr>
          <p:cNvPr id="2" name="Title 1">
            <a:extLst>
              <a:ext uri="{FF2B5EF4-FFF2-40B4-BE49-F238E27FC236}">
                <a16:creationId xmlns:a16="http://schemas.microsoft.com/office/drawing/2014/main" id="{BBFC74C3-F883-FC13-B646-025B8B1D7027}"/>
              </a:ext>
            </a:extLst>
          </p:cNvPr>
          <p:cNvSpPr>
            <a:spLocks noGrp="1"/>
          </p:cNvSpPr>
          <p:nvPr>
            <p:ph type="title"/>
          </p:nvPr>
        </p:nvSpPr>
        <p:spPr>
          <a:xfrm>
            <a:off x="640080" y="325369"/>
            <a:ext cx="4368602" cy="1956841"/>
          </a:xfrm>
        </p:spPr>
        <p:txBody>
          <a:bodyPr anchor="b">
            <a:normAutofit fontScale="90000"/>
          </a:bodyPr>
          <a:lstStyle/>
          <a:p>
            <a:r>
              <a:rPr lang="en-US" sz="5400" dirty="0"/>
              <a:t>Invasions </a:t>
            </a:r>
            <a:r>
              <a:rPr lang="en-US" sz="5400" dirty="0" err="1"/>
              <a:t>Biologiques</a:t>
            </a:r>
            <a:r>
              <a:rPr lang="en-US" sz="5400" dirty="0"/>
              <a:t>: Chats</a:t>
            </a:r>
          </a:p>
        </p:txBody>
      </p:sp>
    </p:spTree>
    <p:extLst>
      <p:ext uri="{BB962C8B-B14F-4D97-AF65-F5344CB8AC3E}">
        <p14:creationId xmlns:p14="http://schemas.microsoft.com/office/powerpoint/2010/main" val="970429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fontScale="92500" lnSpcReduction="10000"/>
          </a:bodyPr>
          <a:lstStyle/>
          <a:p>
            <a:r>
              <a:rPr lang="fr-FR" dirty="0"/>
              <a:t>Combien d’oiseaux penses-tu que les chats tuent chaque année?</a:t>
            </a:r>
          </a:p>
          <a:p>
            <a:pPr lvl="1"/>
            <a:r>
              <a:rPr lang="fr-FR" dirty="0">
                <a:effectLst/>
                <a:ea typeface="Calibri" panose="020F0502020204030204" pitchFamily="34" charset="0"/>
              </a:rPr>
              <a:t>Jusqu’à </a:t>
            </a:r>
            <a:r>
              <a:rPr lang="fr-FR" b="1" dirty="0">
                <a:effectLst/>
                <a:ea typeface="Calibri" panose="020F0502020204030204" pitchFamily="34" charset="0"/>
              </a:rPr>
              <a:t>350 millions</a:t>
            </a:r>
            <a:r>
              <a:rPr lang="fr-FR" dirty="0">
                <a:effectLst/>
                <a:ea typeface="Calibri" panose="020F0502020204030204" pitchFamily="34" charset="0"/>
              </a:rPr>
              <a:t> d’oiseaux chaque année au Canada seulement!</a:t>
            </a:r>
          </a:p>
          <a:p>
            <a:pPr lvl="1"/>
            <a:r>
              <a:rPr lang="fr-FR" dirty="0"/>
              <a:t>Près de </a:t>
            </a:r>
            <a:r>
              <a:rPr lang="fr-FR" b="1" dirty="0"/>
              <a:t>4 MILLIARDS </a:t>
            </a:r>
            <a:r>
              <a:rPr lang="fr-FR" dirty="0"/>
              <a:t>d’oiseaux par an aux États-Unis!</a:t>
            </a:r>
          </a:p>
          <a:p>
            <a:r>
              <a:rPr lang="fr-FR" dirty="0"/>
              <a:t>Les chats domestiques ont contribué à l’extinctions de au moins </a:t>
            </a:r>
            <a:r>
              <a:rPr lang="fr-FR" b="1" dirty="0"/>
              <a:t>63 espèces!</a:t>
            </a:r>
            <a:endParaRPr lang="en-US" b="1" dirty="0"/>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14" r="2266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
        <p:nvSpPr>
          <p:cNvPr id="6" name="Title 1">
            <a:extLst>
              <a:ext uri="{FF2B5EF4-FFF2-40B4-BE49-F238E27FC236}">
                <a16:creationId xmlns:a16="http://schemas.microsoft.com/office/drawing/2014/main" id="{6EAFCCAA-43AA-1E17-60F8-0E0DD1E70F89}"/>
              </a:ext>
            </a:extLst>
          </p:cNvPr>
          <p:cNvSpPr>
            <a:spLocks noGrp="1"/>
          </p:cNvSpPr>
          <p:nvPr>
            <p:ph type="title"/>
          </p:nvPr>
        </p:nvSpPr>
        <p:spPr>
          <a:xfrm>
            <a:off x="640080" y="325369"/>
            <a:ext cx="4368602" cy="1956841"/>
          </a:xfrm>
        </p:spPr>
        <p:txBody>
          <a:bodyPr anchor="b">
            <a:normAutofit fontScale="90000"/>
          </a:bodyPr>
          <a:lstStyle/>
          <a:p>
            <a:r>
              <a:rPr lang="en-US" sz="5400" dirty="0"/>
              <a:t>Invasions </a:t>
            </a:r>
            <a:r>
              <a:rPr lang="en-US" sz="5400" dirty="0" err="1"/>
              <a:t>Biologiques</a:t>
            </a:r>
            <a:r>
              <a:rPr lang="en-US" sz="5400" dirty="0"/>
              <a:t>: Chats</a:t>
            </a:r>
          </a:p>
        </p:txBody>
      </p:sp>
    </p:spTree>
    <p:extLst>
      <p:ext uri="{BB962C8B-B14F-4D97-AF65-F5344CB8AC3E}">
        <p14:creationId xmlns:p14="http://schemas.microsoft.com/office/powerpoint/2010/main" val="3557467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Que </a:t>
            </a:r>
            <a:r>
              <a:rPr lang="en-US" sz="5000" dirty="0" err="1"/>
              <a:t>peut</a:t>
            </a:r>
            <a:r>
              <a:rPr lang="en-US" sz="5000" dirty="0"/>
              <a:t>-on faire?</a:t>
            </a:r>
          </a:p>
        </p:txBody>
      </p:sp>
      <p:pic>
        <p:nvPicPr>
          <p:cNvPr id="23556" name="Picture 4" descr="cat dog sit on lake pier Stock Footage Video (100% Royalty-free) 19317028 |  Shutterstock">
            <a:extLst>
              <a:ext uri="{FF2B5EF4-FFF2-40B4-BE49-F238E27FC236}">
                <a16:creationId xmlns:a16="http://schemas.microsoft.com/office/drawing/2014/main" id="{02BCAE2D-7ABE-E443-932C-852FC7CD37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28" t="6713" r="20152"/>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4"/>
          <a:stretch>
            <a:fillRect/>
          </a:stretch>
        </p:blipFill>
        <p:spPr>
          <a:xfrm rot="5400000">
            <a:off x="3554233" y="5620743"/>
            <a:ext cx="2003059" cy="380037"/>
          </a:xfrm>
          <a:prstGeom prst="rect">
            <a:avLst/>
          </a:prstGeom>
        </p:spPr>
      </p:pic>
      <p:sp>
        <p:nvSpPr>
          <p:cNvPr id="6" name="TextBox 5">
            <a:extLst>
              <a:ext uri="{FF2B5EF4-FFF2-40B4-BE49-F238E27FC236}">
                <a16:creationId xmlns:a16="http://schemas.microsoft.com/office/drawing/2014/main" id="{E74FD6C4-5D51-D54C-BFB0-26748EE1E353}"/>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sp>
        <p:nvSpPr>
          <p:cNvPr id="13" name="Content Placeholder 2">
            <a:extLst>
              <a:ext uri="{FF2B5EF4-FFF2-40B4-BE49-F238E27FC236}">
                <a16:creationId xmlns:a16="http://schemas.microsoft.com/office/drawing/2014/main" id="{1059FB29-2501-3446-A033-20749ADA4EEF}"/>
              </a:ext>
            </a:extLst>
          </p:cNvPr>
          <p:cNvSpPr txBox="1">
            <a:spLocks/>
          </p:cNvSpPr>
          <p:nvPr/>
        </p:nvSpPr>
        <p:spPr>
          <a:xfrm>
            <a:off x="5081666" y="4949415"/>
            <a:ext cx="6214871" cy="172269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 penses-tu que nous pouvons faire pour aider?</a:t>
            </a:r>
            <a:r>
              <a:rPr lang="en-US" dirty="0">
                <a:solidFill>
                  <a:schemeClr val="bg1"/>
                </a:solidFill>
              </a:rPr>
              <a:t>Don’t let your cat outside</a:t>
            </a:r>
          </a:p>
          <a:p>
            <a:pPr lvl="1"/>
            <a:r>
              <a:rPr lang="en-US" dirty="0">
                <a:solidFill>
                  <a:schemeClr val="bg1"/>
                </a:solidFill>
              </a:rPr>
              <a:t>Walk your dog or cat on a leash</a:t>
            </a:r>
          </a:p>
        </p:txBody>
      </p:sp>
      <p:pic>
        <p:nvPicPr>
          <p:cNvPr id="1026" name="Picture 2" descr="Revealed: How Long Do Cats Sleep? | Purina">
            <a:extLst>
              <a:ext uri="{FF2B5EF4-FFF2-40B4-BE49-F238E27FC236}">
                <a16:creationId xmlns:a16="http://schemas.microsoft.com/office/drawing/2014/main" id="{6BF1A437-1409-3B4B-A470-1943A787B4A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58" r="6091"/>
          <a:stretch/>
        </p:blipFill>
        <p:spPr bwMode="auto">
          <a:xfrm>
            <a:off x="195946" y="131916"/>
            <a:ext cx="7167846" cy="4475862"/>
          </a:xfrm>
          <a:prstGeom prst="rect">
            <a:avLst/>
          </a:prstGeom>
          <a:noFill/>
          <a:ln w="127000">
            <a:solidFill>
              <a:schemeClr val="bg1"/>
            </a:solidFill>
          </a:ln>
        </p:spPr>
      </p:pic>
      <p:sp>
        <p:nvSpPr>
          <p:cNvPr id="5" name="TextBox 4">
            <a:extLst>
              <a:ext uri="{FF2B5EF4-FFF2-40B4-BE49-F238E27FC236}">
                <a16:creationId xmlns:a16="http://schemas.microsoft.com/office/drawing/2014/main" id="{38278617-863E-72D6-BD9F-8BDFD478F0ED}"/>
              </a:ext>
            </a:extLst>
          </p:cNvPr>
          <p:cNvSpPr txBox="1"/>
          <p:nvPr/>
        </p:nvSpPr>
        <p:spPr>
          <a:xfrm>
            <a:off x="195946" y="4317003"/>
            <a:ext cx="4885720" cy="246221"/>
          </a:xfrm>
          <a:prstGeom prst="rect">
            <a:avLst/>
          </a:prstGeom>
          <a:noFill/>
        </p:spPr>
        <p:txBody>
          <a:bodyPr wrap="square">
            <a:spAutoFit/>
          </a:bodyPr>
          <a:lstStyle/>
          <a:p>
            <a:r>
              <a:rPr lang="en-US" sz="1000" dirty="0">
                <a:hlinkClick r:id="rId6"/>
              </a:rPr>
              <a:t>https://www.purina.co.uk/articles/cats/behaviour/common-questions/cat-sleeping-habits</a:t>
            </a:r>
            <a:r>
              <a:rPr lang="en-US" sz="1000" dirty="0"/>
              <a:t> </a:t>
            </a:r>
          </a:p>
        </p:txBody>
      </p:sp>
    </p:spTree>
    <p:extLst>
      <p:ext uri="{BB962C8B-B14F-4D97-AF65-F5344CB8AC3E}">
        <p14:creationId xmlns:p14="http://schemas.microsoft.com/office/powerpoint/2010/main" val="1229309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Que </a:t>
            </a:r>
            <a:r>
              <a:rPr lang="en-US" sz="5000" dirty="0" err="1"/>
              <a:t>peut</a:t>
            </a:r>
            <a:r>
              <a:rPr lang="en-US" sz="5000" dirty="0"/>
              <a:t>-on faire?</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5081666" y="4949415"/>
            <a:ext cx="6214871" cy="1722691"/>
          </a:xfrm>
        </p:spPr>
        <p:txBody>
          <a:bodyPr anchor="ctr">
            <a:normAutofit/>
          </a:bodyPr>
          <a:lstStyle/>
          <a:p>
            <a:r>
              <a:rPr lang="fr-FR" dirty="0"/>
              <a:t>Que penses-tu que nous pouvons faire pour aider? </a:t>
            </a:r>
          </a:p>
          <a:p>
            <a:pPr lvl="1"/>
            <a:r>
              <a:rPr lang="fr-FR" dirty="0"/>
              <a:t>Gardez votre chat à l’intérieur</a:t>
            </a:r>
          </a:p>
          <a:p>
            <a:pPr lvl="1"/>
            <a:r>
              <a:rPr lang="en-US" dirty="0" err="1"/>
              <a:t>Promenez</a:t>
            </a:r>
            <a:r>
              <a:rPr lang="en-US" dirty="0"/>
              <a:t> </a:t>
            </a:r>
            <a:r>
              <a:rPr lang="en-US" dirty="0" err="1"/>
              <a:t>votre</a:t>
            </a:r>
            <a:r>
              <a:rPr lang="en-US" dirty="0"/>
              <a:t> chat </a:t>
            </a:r>
            <a:r>
              <a:rPr lang="en-US" dirty="0" err="1"/>
              <a:t>ou</a:t>
            </a:r>
            <a:r>
              <a:rPr lang="en-US" dirty="0"/>
              <a:t> </a:t>
            </a:r>
            <a:r>
              <a:rPr lang="en-US" dirty="0" err="1"/>
              <a:t>chien</a:t>
            </a:r>
            <a:r>
              <a:rPr lang="en-US" dirty="0"/>
              <a:t> </a:t>
            </a:r>
            <a:r>
              <a:rPr lang="en-US" dirty="0" err="1"/>
              <a:t>en</a:t>
            </a:r>
            <a:r>
              <a:rPr lang="en-US" dirty="0"/>
              <a:t> laisse!</a:t>
            </a:r>
          </a:p>
        </p:txBody>
      </p:sp>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2"/>
          <a:stretch>
            <a:fillRect/>
          </a:stretch>
        </p:blipFill>
        <p:spPr>
          <a:xfrm rot="5400000">
            <a:off x="3554233" y="5620743"/>
            <a:ext cx="2003059" cy="380037"/>
          </a:xfrm>
          <a:prstGeom prst="rect">
            <a:avLst/>
          </a:prstGeom>
        </p:spPr>
      </p:pic>
      <p:pic>
        <p:nvPicPr>
          <p:cNvPr id="7" name="Picture 4" descr="cat dog sit on lake pier Stock Footage Video (100% Royalty-free) 19317028 |  Shutterstock">
            <a:extLst>
              <a:ext uri="{FF2B5EF4-FFF2-40B4-BE49-F238E27FC236}">
                <a16:creationId xmlns:a16="http://schemas.microsoft.com/office/drawing/2014/main" id="{311C8147-41D1-38A2-8508-4EBE83E27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28" t="6713" r="20152"/>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1E7A55-E83E-42FC-E8BE-EA6145B07147}"/>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pic>
        <p:nvPicPr>
          <p:cNvPr id="10" name="Picture 2" descr="Revealed: How Long Do Cats Sleep? | Purina">
            <a:extLst>
              <a:ext uri="{FF2B5EF4-FFF2-40B4-BE49-F238E27FC236}">
                <a16:creationId xmlns:a16="http://schemas.microsoft.com/office/drawing/2014/main" id="{165B612D-E055-DEA3-7BF9-6CAB5431FB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58" r="6091"/>
          <a:stretch/>
        </p:blipFill>
        <p:spPr bwMode="auto">
          <a:xfrm>
            <a:off x="195946" y="131916"/>
            <a:ext cx="7167846" cy="4475862"/>
          </a:xfrm>
          <a:prstGeom prst="rect">
            <a:avLst/>
          </a:prstGeom>
          <a:noFill/>
          <a:ln w="127000">
            <a:solidFill>
              <a:schemeClr val="bg1"/>
            </a:solidFill>
          </a:ln>
        </p:spPr>
      </p:pic>
      <p:sp>
        <p:nvSpPr>
          <p:cNvPr id="11" name="TextBox 10">
            <a:extLst>
              <a:ext uri="{FF2B5EF4-FFF2-40B4-BE49-F238E27FC236}">
                <a16:creationId xmlns:a16="http://schemas.microsoft.com/office/drawing/2014/main" id="{F553624C-EB0E-BDAA-2800-00B3B6ADE9C6}"/>
              </a:ext>
            </a:extLst>
          </p:cNvPr>
          <p:cNvSpPr txBox="1"/>
          <p:nvPr/>
        </p:nvSpPr>
        <p:spPr>
          <a:xfrm>
            <a:off x="195946" y="4317003"/>
            <a:ext cx="4885720" cy="246221"/>
          </a:xfrm>
          <a:prstGeom prst="rect">
            <a:avLst/>
          </a:prstGeom>
          <a:noFill/>
        </p:spPr>
        <p:txBody>
          <a:bodyPr wrap="square">
            <a:spAutoFit/>
          </a:bodyPr>
          <a:lstStyle/>
          <a:p>
            <a:r>
              <a:rPr lang="en-US" sz="1000" dirty="0">
                <a:hlinkClick r:id="rId5"/>
              </a:rPr>
              <a:t>https://www.purina.co.uk/articles/cats/behaviour/common-questions/cat-sleeping-habits</a:t>
            </a:r>
            <a:r>
              <a:rPr lang="en-US" sz="1000" dirty="0"/>
              <a:t> </a:t>
            </a:r>
          </a:p>
        </p:txBody>
      </p:sp>
    </p:spTree>
    <p:extLst>
      <p:ext uri="{BB962C8B-B14F-4D97-AF65-F5344CB8AC3E}">
        <p14:creationId xmlns:p14="http://schemas.microsoft.com/office/powerpoint/2010/main" val="554260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FC47-D84A-3B44-A555-2D7CB0E4F8C3}"/>
              </a:ext>
            </a:extLst>
          </p:cNvPr>
          <p:cNvSpPr>
            <a:spLocks noGrp="1"/>
          </p:cNvSpPr>
          <p:nvPr>
            <p:ph type="title"/>
          </p:nvPr>
        </p:nvSpPr>
        <p:spPr>
          <a:xfrm>
            <a:off x="640080" y="325369"/>
            <a:ext cx="4368602" cy="1956841"/>
          </a:xfrm>
        </p:spPr>
        <p:txBody>
          <a:bodyPr anchor="b">
            <a:normAutofit/>
          </a:bodyPr>
          <a:lstStyle/>
          <a:p>
            <a:r>
              <a:rPr lang="en-US" sz="5400" dirty="0"/>
              <a:t>Jeu du </a:t>
            </a:r>
            <a:r>
              <a:rPr lang="en-US" sz="5400" dirty="0" err="1"/>
              <a:t>Pluvier</a:t>
            </a:r>
            <a:r>
              <a:rPr lang="en-US" sz="5400" dirty="0"/>
              <a:t> siffleur!</a:t>
            </a:r>
          </a:p>
        </p:txBody>
      </p:sp>
      <p:sp>
        <p:nvSpPr>
          <p:cNvPr id="3" name="Content Placeholder 2">
            <a:extLst>
              <a:ext uri="{FF2B5EF4-FFF2-40B4-BE49-F238E27FC236}">
                <a16:creationId xmlns:a16="http://schemas.microsoft.com/office/drawing/2014/main" id="{6D8CA5F9-9F64-834D-B025-0D025F2F76A6}"/>
              </a:ext>
            </a:extLst>
          </p:cNvPr>
          <p:cNvSpPr>
            <a:spLocks noGrp="1"/>
          </p:cNvSpPr>
          <p:nvPr>
            <p:ph idx="1"/>
          </p:nvPr>
        </p:nvSpPr>
        <p:spPr>
          <a:xfrm>
            <a:off x="640080" y="2872899"/>
            <a:ext cx="4243589" cy="3320668"/>
          </a:xfrm>
        </p:spPr>
        <p:txBody>
          <a:bodyPr>
            <a:normAutofit lnSpcReduction="10000"/>
          </a:bodyPr>
          <a:lstStyle/>
          <a:p>
            <a:r>
              <a:rPr lang="en-US" sz="2200" dirty="0"/>
              <a:t>Ta </a:t>
            </a:r>
            <a:r>
              <a:rPr lang="en-US" sz="2200" dirty="0" err="1"/>
              <a:t>classe</a:t>
            </a:r>
            <a:r>
              <a:rPr lang="en-US" sz="2200" dirty="0"/>
              <a:t> </a:t>
            </a:r>
            <a:r>
              <a:rPr lang="en-US" sz="2200" dirty="0" err="1"/>
              <a:t>est</a:t>
            </a:r>
            <a:r>
              <a:rPr lang="en-US" sz="2200" dirty="0"/>
              <a:t> </a:t>
            </a:r>
            <a:r>
              <a:rPr lang="en-US" sz="2200" dirty="0" err="1"/>
              <a:t>devenue</a:t>
            </a:r>
            <a:r>
              <a:rPr lang="en-US" sz="2200" dirty="0"/>
              <a:t> </a:t>
            </a:r>
            <a:r>
              <a:rPr lang="en-US" sz="2200" dirty="0" err="1"/>
              <a:t>une</a:t>
            </a:r>
            <a:r>
              <a:rPr lang="en-US" sz="2200" dirty="0"/>
              <a:t> </a:t>
            </a:r>
            <a:r>
              <a:rPr lang="en-US" sz="2200" dirty="0" err="1"/>
              <a:t>colonie</a:t>
            </a:r>
            <a:r>
              <a:rPr lang="en-US" sz="2200" dirty="0"/>
              <a:t> de </a:t>
            </a:r>
            <a:r>
              <a:rPr lang="en-US" sz="2200" dirty="0" err="1"/>
              <a:t>nids</a:t>
            </a:r>
            <a:r>
              <a:rPr lang="en-US" sz="2200" dirty="0"/>
              <a:t> de </a:t>
            </a:r>
            <a:r>
              <a:rPr lang="en-US" sz="2200" dirty="0" err="1"/>
              <a:t>Pluviers</a:t>
            </a:r>
            <a:r>
              <a:rPr lang="en-US" sz="2200" dirty="0"/>
              <a:t> siffleurs!</a:t>
            </a:r>
          </a:p>
          <a:p>
            <a:r>
              <a:rPr lang="fr-FR" sz="2200" dirty="0"/>
              <a:t>Vous avez accès à une zone sûre où les chiens ne sont pas autorisés, mais vous devez tous vous aventurer à trouver de délicieux vers avant la fin de la saison</a:t>
            </a:r>
          </a:p>
          <a:p>
            <a:r>
              <a:rPr lang="fr-FR" sz="2200" dirty="0"/>
              <a:t>Ne laissez pas les chiens vous attraper avant d'avoir collecté 3 vers</a:t>
            </a:r>
            <a:r>
              <a:rPr lang="en-US" sz="2200" dirty="0"/>
              <a:t>!</a:t>
            </a:r>
          </a:p>
        </p:txBody>
      </p:sp>
      <p:pic>
        <p:nvPicPr>
          <p:cNvPr id="1026" name="Picture 2">
            <a:extLst>
              <a:ext uri="{FF2B5EF4-FFF2-40B4-BE49-F238E27FC236}">
                <a16:creationId xmlns:a16="http://schemas.microsoft.com/office/drawing/2014/main" id="{031C5A1B-B8BC-AD4A-99FE-AE9EAFE85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55" r="5918"/>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2830920-68EC-2D4C-ADA1-3CA7FFEB2666}"/>
              </a:ext>
            </a:extLst>
          </p:cNvPr>
          <p:cNvSpPr txBox="1"/>
          <p:nvPr/>
        </p:nvSpPr>
        <p:spPr>
          <a:xfrm>
            <a:off x="9555480" y="6611779"/>
            <a:ext cx="2633472" cy="246221"/>
          </a:xfrm>
          <a:prstGeom prst="rect">
            <a:avLst/>
          </a:prstGeom>
          <a:noFill/>
        </p:spPr>
        <p:txBody>
          <a:bodyPr wrap="square">
            <a:spAutoFit/>
          </a:bodyPr>
          <a:lstStyle/>
          <a:p>
            <a:r>
              <a:rPr lang="en-US" sz="1000" dirty="0"/>
              <a:t>https://</a:t>
            </a:r>
            <a:r>
              <a:rPr lang="en-US" sz="1000" dirty="0" err="1"/>
              <a:t>wildlifepreservation.ca</a:t>
            </a:r>
            <a:r>
              <a:rPr lang="en-US" sz="1000" dirty="0"/>
              <a:t>/piping-plover/</a:t>
            </a:r>
          </a:p>
        </p:txBody>
      </p:sp>
      <p:pic>
        <p:nvPicPr>
          <p:cNvPr id="4" name="Picture 3">
            <a:extLst>
              <a:ext uri="{FF2B5EF4-FFF2-40B4-BE49-F238E27FC236}">
                <a16:creationId xmlns:a16="http://schemas.microsoft.com/office/drawing/2014/main" id="{9351B005-F352-FCD5-2616-15DA9392F895}"/>
              </a:ext>
            </a:extLst>
          </p:cNvPr>
          <p:cNvPicPr>
            <a:picLocks noChangeAspect="1"/>
          </p:cNvPicPr>
          <p:nvPr/>
        </p:nvPicPr>
        <p:blipFill>
          <a:blip r:embed="rId4"/>
          <a:stretch>
            <a:fillRect/>
          </a:stretch>
        </p:blipFill>
        <p:spPr>
          <a:xfrm>
            <a:off x="640080" y="2229341"/>
            <a:ext cx="4368602" cy="643558"/>
          </a:xfrm>
          <a:prstGeom prst="rect">
            <a:avLst/>
          </a:prstGeom>
        </p:spPr>
      </p:pic>
    </p:spTree>
    <p:extLst>
      <p:ext uri="{BB962C8B-B14F-4D97-AF65-F5344CB8AC3E}">
        <p14:creationId xmlns:p14="http://schemas.microsoft.com/office/powerpoint/2010/main" val="3985028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7C7A82-432E-0B3E-1E39-8FB0271B9F5A}"/>
              </a:ext>
            </a:extLst>
          </p:cNvPr>
          <p:cNvPicPr>
            <a:picLocks noChangeAspect="1"/>
          </p:cNvPicPr>
          <p:nvPr/>
        </p:nvPicPr>
        <p:blipFill>
          <a:blip r:embed="rId2"/>
          <a:stretch>
            <a:fillRect/>
          </a:stretch>
        </p:blipFill>
        <p:spPr>
          <a:xfrm>
            <a:off x="838200" y="815974"/>
            <a:ext cx="5937353" cy="352239"/>
          </a:xfrm>
          <a:prstGeom prst="rect">
            <a:avLst/>
          </a:prstGeom>
        </p:spPr>
      </p:pic>
      <p:sp>
        <p:nvSpPr>
          <p:cNvPr id="2" name="Title 1">
            <a:extLst>
              <a:ext uri="{FF2B5EF4-FFF2-40B4-BE49-F238E27FC236}">
                <a16:creationId xmlns:a16="http://schemas.microsoft.com/office/drawing/2014/main" id="{7F3EC34E-97E3-14DD-AD77-B7E154977203}"/>
              </a:ext>
            </a:extLst>
          </p:cNvPr>
          <p:cNvSpPr>
            <a:spLocks noGrp="1"/>
          </p:cNvSpPr>
          <p:nvPr>
            <p:ph type="title"/>
          </p:nvPr>
        </p:nvSpPr>
        <p:spPr>
          <a:xfrm>
            <a:off x="838200" y="6167"/>
            <a:ext cx="10515600" cy="1325563"/>
          </a:xfrm>
        </p:spPr>
        <p:txBody>
          <a:bodyPr/>
          <a:lstStyle/>
          <a:p>
            <a:r>
              <a:rPr lang="en-US" dirty="0"/>
              <a:t>Allons observer des oiseaux!</a:t>
            </a:r>
          </a:p>
        </p:txBody>
      </p:sp>
      <p:pic>
        <p:nvPicPr>
          <p:cNvPr id="7" name="Picture 6">
            <a:extLst>
              <a:ext uri="{FF2B5EF4-FFF2-40B4-BE49-F238E27FC236}">
                <a16:creationId xmlns:a16="http://schemas.microsoft.com/office/drawing/2014/main" id="{6DF51A2B-1A2A-3992-41EC-26169905657C}"/>
              </a:ext>
            </a:extLst>
          </p:cNvPr>
          <p:cNvPicPr>
            <a:picLocks noChangeAspect="1"/>
          </p:cNvPicPr>
          <p:nvPr/>
        </p:nvPicPr>
        <p:blipFill rotWithShape="1">
          <a:blip r:embed="rId3"/>
          <a:srcRect b="13568"/>
          <a:stretch/>
        </p:blipFill>
        <p:spPr>
          <a:xfrm>
            <a:off x="0" y="1978020"/>
            <a:ext cx="12192000" cy="4879980"/>
          </a:xfrm>
          <a:prstGeom prst="rect">
            <a:avLst/>
          </a:prstGeom>
        </p:spPr>
      </p:pic>
      <p:sp>
        <p:nvSpPr>
          <p:cNvPr id="3" name="Content Placeholder 2">
            <a:extLst>
              <a:ext uri="{FF2B5EF4-FFF2-40B4-BE49-F238E27FC236}">
                <a16:creationId xmlns:a16="http://schemas.microsoft.com/office/drawing/2014/main" id="{EA86B442-26C7-E943-2CA5-BDF4AF18BFDF}"/>
              </a:ext>
            </a:extLst>
          </p:cNvPr>
          <p:cNvSpPr>
            <a:spLocks noGrp="1"/>
          </p:cNvSpPr>
          <p:nvPr>
            <p:ph idx="1"/>
          </p:nvPr>
        </p:nvSpPr>
        <p:spPr>
          <a:xfrm>
            <a:off x="528320" y="1155965"/>
            <a:ext cx="11450320" cy="4351338"/>
          </a:xfrm>
        </p:spPr>
        <p:txBody>
          <a:bodyPr/>
          <a:lstStyle/>
          <a:p>
            <a:r>
              <a:rPr lang="fr-FR" dirty="0"/>
              <a:t>Suivez le lien vers les caméras d'oiseaux du </a:t>
            </a:r>
            <a:r>
              <a:rPr lang="en-US" dirty="0"/>
              <a:t>Cornell Lab of Ornithology’s </a:t>
            </a:r>
            <a:r>
              <a:rPr lang="en-US" dirty="0">
                <a:hlinkClick r:id="rId4"/>
              </a:rPr>
              <a:t>“Bird Cams” </a:t>
            </a:r>
            <a:r>
              <a:rPr lang="fr-FR" dirty="0"/>
              <a:t>pour regarder des vidéos en direct d'oiseaux du monde entier!</a:t>
            </a:r>
            <a:endParaRPr lang="en-US" dirty="0"/>
          </a:p>
        </p:txBody>
      </p:sp>
    </p:spTree>
    <p:extLst>
      <p:ext uri="{BB962C8B-B14F-4D97-AF65-F5344CB8AC3E}">
        <p14:creationId xmlns:p14="http://schemas.microsoft.com/office/powerpoint/2010/main" val="36803981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14049</TotalTime>
  <Words>1621</Words>
  <Application>Microsoft Macintosh PowerPoint</Application>
  <PresentationFormat>Widescreen</PresentationFormat>
  <Paragraphs>287</Paragraphs>
  <Slides>34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Times New Roman</vt:lpstr>
      <vt:lpstr>Office Theme</vt:lpstr>
      <vt:lpstr>Sauvons des oiseaux!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Qu'est-ce que les oiseaux?</vt:lpstr>
      <vt:lpstr>PowerPoint Presentation</vt:lpstr>
      <vt:lpstr>PowerPoint Presentation</vt:lpstr>
      <vt:lpstr>Qu'est-ce que les oiseaux?</vt:lpstr>
      <vt:lpstr>Que se passe-t-il aux oiseaux?</vt:lpstr>
      <vt:lpstr>Que se passe-t-il aux oiseaux?</vt:lpstr>
      <vt:lpstr>PowerPoint Presentation</vt:lpstr>
      <vt:lpstr>PowerPoint Presentation</vt:lpstr>
      <vt:lpstr>PowerPoint Presentation</vt:lpstr>
      <vt:lpstr>PowerPoint Presentation</vt:lpstr>
      <vt:lpstr>Collisions avec les fenêtres</vt:lpstr>
      <vt:lpstr>Collisions avec les fenêtres</vt:lpstr>
      <vt:lpstr>Collisions avec les fenêtres</vt:lpstr>
      <vt:lpstr>PowerPoint Presentation</vt:lpstr>
      <vt:lpstr>Que peut-on faire?</vt:lpstr>
      <vt:lpstr>Que peut-on faire?</vt:lpstr>
      <vt:lpstr>PowerPoint Presentation</vt:lpstr>
      <vt:lpstr>PowerPoint Presentation</vt:lpstr>
      <vt:lpstr>Invasions Biologiques: Chats</vt:lpstr>
      <vt:lpstr>Invasions Biologiques: Chats</vt:lpstr>
      <vt:lpstr>Invasions Biologiques: Chats</vt:lpstr>
      <vt:lpstr>Que peut-on faire?</vt:lpstr>
      <vt:lpstr>Que peut-on faire?</vt:lpstr>
      <vt:lpstr>Jeu du Pluvier siffleur!</vt:lpstr>
      <vt:lpstr>Allons observer des oiseaux!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Help Save Some Birds!</dc:title>
  <dc:creator>Alexander Hare</dc:creator>
  <cp:lastModifiedBy>Alexander Hare</cp:lastModifiedBy>
  <cp:revision>41</cp:revision>
  <dcterms:created xsi:type="dcterms:W3CDTF">2022-03-09T21:41:36Z</dcterms:created>
  <dcterms:modified xsi:type="dcterms:W3CDTF">2023-03-01T01:47:27Z</dcterms:modified>
</cp:coreProperties>
</file>