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6"/>
  </p:notesMasterIdLst>
  <p:sldIdLst>
    <p:sldId id="256" r:id="rId2"/>
    <p:sldId id="311" r:id="rId3"/>
    <p:sldId id="312" r:id="rId4"/>
    <p:sldId id="313" r:id="rId5"/>
    <p:sldId id="314" r:id="rId6"/>
    <p:sldId id="315" r:id="rId7"/>
    <p:sldId id="316" r:id="rId8"/>
    <p:sldId id="317" r:id="rId9"/>
    <p:sldId id="318" r:id="rId10"/>
    <p:sldId id="266" r:id="rId11"/>
    <p:sldId id="285" r:id="rId12"/>
    <p:sldId id="286" r:id="rId13"/>
    <p:sldId id="290" r:id="rId14"/>
    <p:sldId id="289" r:id="rId15"/>
    <p:sldId id="258" r:id="rId16"/>
    <p:sldId id="274" r:id="rId17"/>
    <p:sldId id="291" r:id="rId18"/>
    <p:sldId id="319" r:id="rId19"/>
    <p:sldId id="320" r:id="rId20"/>
    <p:sldId id="293" r:id="rId21"/>
    <p:sldId id="294" r:id="rId22"/>
    <p:sldId id="292" r:id="rId23"/>
    <p:sldId id="309" r:id="rId24"/>
    <p:sldId id="295" r:id="rId25"/>
    <p:sldId id="264" r:id="rId26"/>
    <p:sldId id="328" r:id="rId27"/>
    <p:sldId id="322" r:id="rId28"/>
    <p:sldId id="330" r:id="rId29"/>
    <p:sldId id="329" r:id="rId30"/>
    <p:sldId id="325" r:id="rId31"/>
    <p:sldId id="326" r:id="rId32"/>
    <p:sldId id="327" r:id="rId33"/>
    <p:sldId id="262" r:id="rId34"/>
    <p:sldId id="321"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8776"/>
  </p:normalViewPr>
  <p:slideViewPr>
    <p:cSldViewPr snapToGrid="0" snapToObjects="1">
      <p:cViewPr varScale="1">
        <p:scale>
          <a:sx n="95" d="100"/>
          <a:sy n="95" d="100"/>
        </p:scale>
        <p:origin x="166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47DC1A-CF56-6E47-8807-3614ACA13D93}" type="datetimeFigureOut">
              <a:rPr lang="en-US" smtClean="0"/>
              <a:t>2/28/23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B31142-9FFC-4F47-B4A2-F000D3CDE3A2}" type="slidenum">
              <a:rPr lang="en-US" smtClean="0"/>
              <a:t>‹#›</a:t>
            </a:fld>
            <a:endParaRPr lang="en-US"/>
          </a:p>
        </p:txBody>
      </p:sp>
    </p:spTree>
    <p:extLst>
      <p:ext uri="{BB962C8B-B14F-4D97-AF65-F5344CB8AC3E}">
        <p14:creationId xmlns:p14="http://schemas.microsoft.com/office/powerpoint/2010/main" val="769199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a:t>
            </a:fld>
            <a:endParaRPr lang="en-US"/>
          </a:p>
        </p:txBody>
      </p:sp>
    </p:spTree>
    <p:extLst>
      <p:ext uri="{BB962C8B-B14F-4D97-AF65-F5344CB8AC3E}">
        <p14:creationId xmlns:p14="http://schemas.microsoft.com/office/powerpoint/2010/main" val="3552531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a:t>
            </a:fld>
            <a:endParaRPr lang="en-US"/>
          </a:p>
        </p:txBody>
      </p:sp>
    </p:spTree>
    <p:extLst>
      <p:ext uri="{BB962C8B-B14F-4D97-AF65-F5344CB8AC3E}">
        <p14:creationId xmlns:p14="http://schemas.microsoft.com/office/powerpoint/2010/main" val="2836290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a:t>
            </a:fld>
            <a:endParaRPr lang="en-US"/>
          </a:p>
        </p:txBody>
      </p:sp>
    </p:spTree>
    <p:extLst>
      <p:ext uri="{BB962C8B-B14F-4D97-AF65-F5344CB8AC3E}">
        <p14:creationId xmlns:p14="http://schemas.microsoft.com/office/powerpoint/2010/main" val="2912424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4</a:t>
            </a:fld>
            <a:endParaRPr lang="en-US"/>
          </a:p>
        </p:txBody>
      </p:sp>
    </p:spTree>
    <p:extLst>
      <p:ext uri="{BB962C8B-B14F-4D97-AF65-F5344CB8AC3E}">
        <p14:creationId xmlns:p14="http://schemas.microsoft.com/office/powerpoint/2010/main" val="2387737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5</a:t>
            </a:fld>
            <a:endParaRPr lang="en-US"/>
          </a:p>
        </p:txBody>
      </p:sp>
    </p:spTree>
    <p:extLst>
      <p:ext uri="{BB962C8B-B14F-4D97-AF65-F5344CB8AC3E}">
        <p14:creationId xmlns:p14="http://schemas.microsoft.com/office/powerpoint/2010/main" val="2720119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6</a:t>
            </a:fld>
            <a:endParaRPr lang="en-US"/>
          </a:p>
        </p:txBody>
      </p:sp>
    </p:spTree>
    <p:extLst>
      <p:ext uri="{BB962C8B-B14F-4D97-AF65-F5344CB8AC3E}">
        <p14:creationId xmlns:p14="http://schemas.microsoft.com/office/powerpoint/2010/main" val="338979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7</a:t>
            </a:fld>
            <a:endParaRPr lang="en-US"/>
          </a:p>
        </p:txBody>
      </p:sp>
    </p:spTree>
    <p:extLst>
      <p:ext uri="{BB962C8B-B14F-4D97-AF65-F5344CB8AC3E}">
        <p14:creationId xmlns:p14="http://schemas.microsoft.com/office/powerpoint/2010/main" val="163553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8</a:t>
            </a:fld>
            <a:endParaRPr lang="en-US"/>
          </a:p>
        </p:txBody>
      </p:sp>
    </p:spTree>
    <p:extLst>
      <p:ext uri="{BB962C8B-B14F-4D97-AF65-F5344CB8AC3E}">
        <p14:creationId xmlns:p14="http://schemas.microsoft.com/office/powerpoint/2010/main" val="1957886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9</a:t>
            </a:fld>
            <a:endParaRPr lang="en-US"/>
          </a:p>
        </p:txBody>
      </p:sp>
    </p:spTree>
    <p:extLst>
      <p:ext uri="{BB962C8B-B14F-4D97-AF65-F5344CB8AC3E}">
        <p14:creationId xmlns:p14="http://schemas.microsoft.com/office/powerpoint/2010/main" val="780633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10</a:t>
            </a:fld>
            <a:endParaRPr lang="en-US"/>
          </a:p>
        </p:txBody>
      </p:sp>
    </p:spTree>
    <p:extLst>
      <p:ext uri="{BB962C8B-B14F-4D97-AF65-F5344CB8AC3E}">
        <p14:creationId xmlns:p14="http://schemas.microsoft.com/office/powerpoint/2010/main" val="1306794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11</a:t>
            </a:fld>
            <a:endParaRPr lang="en-US"/>
          </a:p>
        </p:txBody>
      </p:sp>
    </p:spTree>
    <p:extLst>
      <p:ext uri="{BB962C8B-B14F-4D97-AF65-F5344CB8AC3E}">
        <p14:creationId xmlns:p14="http://schemas.microsoft.com/office/powerpoint/2010/main" val="3156252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12</a:t>
            </a:fld>
            <a:endParaRPr lang="en-US"/>
          </a:p>
        </p:txBody>
      </p:sp>
    </p:spTree>
    <p:extLst>
      <p:ext uri="{BB962C8B-B14F-4D97-AF65-F5344CB8AC3E}">
        <p14:creationId xmlns:p14="http://schemas.microsoft.com/office/powerpoint/2010/main" val="90794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13</a:t>
            </a:fld>
            <a:endParaRPr lang="en-US"/>
          </a:p>
        </p:txBody>
      </p:sp>
    </p:spTree>
    <p:extLst>
      <p:ext uri="{BB962C8B-B14F-4D97-AF65-F5344CB8AC3E}">
        <p14:creationId xmlns:p14="http://schemas.microsoft.com/office/powerpoint/2010/main" val="1511932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16</a:t>
            </a:fld>
            <a:endParaRPr lang="en-US"/>
          </a:p>
        </p:txBody>
      </p:sp>
    </p:spTree>
    <p:extLst>
      <p:ext uri="{BB962C8B-B14F-4D97-AF65-F5344CB8AC3E}">
        <p14:creationId xmlns:p14="http://schemas.microsoft.com/office/powerpoint/2010/main" val="2161930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17</a:t>
            </a:fld>
            <a:endParaRPr lang="en-US"/>
          </a:p>
        </p:txBody>
      </p:sp>
    </p:spTree>
    <p:extLst>
      <p:ext uri="{BB962C8B-B14F-4D97-AF65-F5344CB8AC3E}">
        <p14:creationId xmlns:p14="http://schemas.microsoft.com/office/powerpoint/2010/main" val="1116505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20</a:t>
            </a:fld>
            <a:endParaRPr lang="en-US"/>
          </a:p>
        </p:txBody>
      </p:sp>
    </p:spTree>
    <p:extLst>
      <p:ext uri="{BB962C8B-B14F-4D97-AF65-F5344CB8AC3E}">
        <p14:creationId xmlns:p14="http://schemas.microsoft.com/office/powerpoint/2010/main" val="1867818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21</a:t>
            </a:fld>
            <a:endParaRPr lang="en-US"/>
          </a:p>
        </p:txBody>
      </p:sp>
    </p:spTree>
    <p:extLst>
      <p:ext uri="{BB962C8B-B14F-4D97-AF65-F5344CB8AC3E}">
        <p14:creationId xmlns:p14="http://schemas.microsoft.com/office/powerpoint/2010/main" val="20368006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22</a:t>
            </a:fld>
            <a:endParaRPr lang="en-US"/>
          </a:p>
        </p:txBody>
      </p:sp>
    </p:spTree>
    <p:extLst>
      <p:ext uri="{BB962C8B-B14F-4D97-AF65-F5344CB8AC3E}">
        <p14:creationId xmlns:p14="http://schemas.microsoft.com/office/powerpoint/2010/main" val="13739243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23</a:t>
            </a:fld>
            <a:endParaRPr lang="en-US"/>
          </a:p>
        </p:txBody>
      </p:sp>
    </p:spTree>
    <p:extLst>
      <p:ext uri="{BB962C8B-B14F-4D97-AF65-F5344CB8AC3E}">
        <p14:creationId xmlns:p14="http://schemas.microsoft.com/office/powerpoint/2010/main" val="16952781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24</a:t>
            </a:fld>
            <a:endParaRPr lang="en-US"/>
          </a:p>
        </p:txBody>
      </p:sp>
    </p:spTree>
    <p:extLst>
      <p:ext uri="{BB962C8B-B14F-4D97-AF65-F5344CB8AC3E}">
        <p14:creationId xmlns:p14="http://schemas.microsoft.com/office/powerpoint/2010/main" val="31532266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25</a:t>
            </a:fld>
            <a:endParaRPr lang="en-US"/>
          </a:p>
        </p:txBody>
      </p:sp>
    </p:spTree>
    <p:extLst>
      <p:ext uri="{BB962C8B-B14F-4D97-AF65-F5344CB8AC3E}">
        <p14:creationId xmlns:p14="http://schemas.microsoft.com/office/powerpoint/2010/main" val="30260752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31</a:t>
            </a:fld>
            <a:endParaRPr lang="en-US"/>
          </a:p>
        </p:txBody>
      </p:sp>
    </p:spTree>
    <p:extLst>
      <p:ext uri="{BB962C8B-B14F-4D97-AF65-F5344CB8AC3E}">
        <p14:creationId xmlns:p14="http://schemas.microsoft.com/office/powerpoint/2010/main" val="33792155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33</a:t>
            </a:fld>
            <a:endParaRPr lang="en-US"/>
          </a:p>
        </p:txBody>
      </p:sp>
    </p:spTree>
    <p:extLst>
      <p:ext uri="{BB962C8B-B14F-4D97-AF65-F5344CB8AC3E}">
        <p14:creationId xmlns:p14="http://schemas.microsoft.com/office/powerpoint/2010/main" val="3281825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438297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2326475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946439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C63070-5D48-0840-96E5-90AD824ABC30}" type="datetimeFigureOut">
              <a:rPr lang="en-US" smtClean="0"/>
              <a:t>2/28/23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3206077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C63070-5D48-0840-96E5-90AD824ABC30}" type="datetimeFigureOut">
              <a:rPr lang="en-US" smtClean="0"/>
              <a:t>2/28/23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3262572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C63070-5D48-0840-96E5-90AD824ABC30}" type="datetimeFigureOut">
              <a:rPr lang="en-US" smtClean="0"/>
              <a:t>2/28/23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1411508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C63070-5D48-0840-96E5-90AD824ABC30}" type="datetimeFigureOut">
              <a:rPr lang="en-US" smtClean="0"/>
              <a:t>2/28/23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694125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C63070-5D48-0840-96E5-90AD824ABC30}" type="datetimeFigureOut">
              <a:rPr lang="en-US" smtClean="0"/>
              <a:t>2/28/23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1922501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C63070-5D48-0840-96E5-90AD824ABC30}" type="datetimeFigureOut">
              <a:rPr lang="en-US" smtClean="0"/>
              <a:t>2/28/23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2408592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93667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2971406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C63070-5D48-0840-96E5-90AD824ABC30}" type="datetimeFigureOut">
              <a:rPr lang="en-US" smtClean="0"/>
              <a:t>2/28/23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29095F-10F3-E847-AE5B-EBCFD516AEA2}" type="slidenum">
              <a:rPr lang="en-US" smtClean="0"/>
              <a:t>‹#›</a:t>
            </a:fld>
            <a:endParaRPr lang="en-US"/>
          </a:p>
        </p:txBody>
      </p:sp>
    </p:spTree>
    <p:extLst>
      <p:ext uri="{BB962C8B-B14F-4D97-AF65-F5344CB8AC3E}">
        <p14:creationId xmlns:p14="http://schemas.microsoft.com/office/powerpoint/2010/main" val="4555078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9.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9.jpe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5.png"/><Relationship Id="rId7"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12.png"/><Relationship Id="rId5" Type="http://schemas.openxmlformats.org/officeDocument/2006/relationships/image" Target="../media/image9.jpeg"/><Relationship Id="rId10"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7.jpeg"/><Relationship Id="rId12"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10.png"/><Relationship Id="rId5" Type="http://schemas.openxmlformats.org/officeDocument/2006/relationships/image" Target="../media/image9.jpeg"/><Relationship Id="rId10" Type="http://schemas.openxmlformats.org/officeDocument/2006/relationships/image" Target="../media/image8.png"/><Relationship Id="rId4" Type="http://schemas.openxmlformats.org/officeDocument/2006/relationships/image" Target="../media/image6.png"/><Relationship Id="rId9" Type="http://schemas.openxmlformats.org/officeDocument/2006/relationships/image" Target="../media/image13.jpeg"/></Relationships>
</file>

<file path=ppt/slides/_rels/slide8.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12.png"/><Relationship Id="rId3" Type="http://schemas.openxmlformats.org/officeDocument/2006/relationships/image" Target="../media/image5.png"/><Relationship Id="rId7" Type="http://schemas.openxmlformats.org/officeDocument/2006/relationships/image" Target="../media/image7.jpeg"/><Relationship Id="rId12"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8.png"/><Relationship Id="rId5" Type="http://schemas.openxmlformats.org/officeDocument/2006/relationships/image" Target="../media/image9.jpeg"/><Relationship Id="rId10" Type="http://schemas.openxmlformats.org/officeDocument/2006/relationships/image" Target="../media/image13.jpeg"/><Relationship Id="rId4" Type="http://schemas.openxmlformats.org/officeDocument/2006/relationships/image" Target="../media/image6.png"/><Relationship Id="rId9" Type="http://schemas.openxmlformats.org/officeDocument/2006/relationships/image" Target="../media/image14.jpeg"/><Relationship Id="rId1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7.jpeg"/><Relationship Id="rId12"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hyperlink" Target="https://academy.allaboutbirds.org/features/birdanatomy/" TargetMode="External"/><Relationship Id="rId5" Type="http://schemas.openxmlformats.org/officeDocument/2006/relationships/image" Target="../media/image9.jpeg"/><Relationship Id="rId15" Type="http://schemas.openxmlformats.org/officeDocument/2006/relationships/image" Target="../media/image15.png"/><Relationship Id="rId10" Type="http://schemas.openxmlformats.org/officeDocument/2006/relationships/image" Target="../media/image13.jpeg"/><Relationship Id="rId4" Type="http://schemas.openxmlformats.org/officeDocument/2006/relationships/image" Target="../media/image6.png"/><Relationship Id="rId9" Type="http://schemas.openxmlformats.org/officeDocument/2006/relationships/image" Target="../media/image14.jpeg"/><Relationship Id="rId1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5.jpe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nationalgeographic.org/topics/resource-library-extinction/?q=&amp;page=1&amp;per_page=25"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nationalgeographic.org/topics/resource-library-extinction/?q=&amp;page=1&amp;per_page=25"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s://www.audubon.org/lights-out-program" TargetMode="External"/><Relationship Id="rId7" Type="http://schemas.openxmlformats.org/officeDocument/2006/relationships/hyperlink" Target="https://blog.nwf.org/2017/09/11-tips-to-keep-your-indoor-cat-happy/" TargetMode="External"/><Relationship Id="rId2" Type="http://schemas.openxmlformats.org/officeDocument/2006/relationships/hyperlink" Target="https://flap.org/" TargetMode="External"/><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12.png"/><Relationship Id="rId5" Type="http://schemas.openxmlformats.org/officeDocument/2006/relationships/image" Target="../media/image31.jpe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s://www.audubon.org/lights-out-program" TargetMode="External"/><Relationship Id="rId7" Type="http://schemas.openxmlformats.org/officeDocument/2006/relationships/hyperlink" Target="https://blog.nwf.org/2017/09/11-tips-to-keep-your-indoor-cat-happy/" TargetMode="External"/><Relationship Id="rId2" Type="http://schemas.openxmlformats.org/officeDocument/2006/relationships/hyperlink" Target="https://flap.org/" TargetMode="External"/><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12.png"/><Relationship Id="rId5" Type="http://schemas.openxmlformats.org/officeDocument/2006/relationships/image" Target="../media/image31.jpe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5.png"/><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5.png"/><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hyperlink" Target="https://flap.org/stop-birds-from-hitting-window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1.jpeg"/></Relationships>
</file>

<file path=ppt/slides/_rels/slide2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s://www.audubon.org/lights-out-program" TargetMode="External"/><Relationship Id="rId7" Type="http://schemas.openxmlformats.org/officeDocument/2006/relationships/hyperlink" Target="https://blog.nwf.org/2017/09/11-tips-to-keep-your-indoor-cat-happy/" TargetMode="External"/><Relationship Id="rId2" Type="http://schemas.openxmlformats.org/officeDocument/2006/relationships/hyperlink" Target="https://flap.org/" TargetMode="External"/><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12.png"/><Relationship Id="rId5" Type="http://schemas.openxmlformats.org/officeDocument/2006/relationships/image" Target="../media/image31.jpe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8.png"/></Relationships>
</file>

<file path=ppt/slides/_rels/slide2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s://www.audubon.org/lights-out-program" TargetMode="External"/><Relationship Id="rId7" Type="http://schemas.openxmlformats.org/officeDocument/2006/relationships/hyperlink" Target="https://blog.nwf.org/2017/09/11-tips-to-keep-your-indoor-cat-happy/" TargetMode="External"/><Relationship Id="rId2" Type="http://schemas.openxmlformats.org/officeDocument/2006/relationships/hyperlink" Target="https://flap.org/" TargetMode="External"/><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12.png"/><Relationship Id="rId5" Type="http://schemas.openxmlformats.org/officeDocument/2006/relationships/image" Target="../media/image31.jpe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www.purina.co.uk/articles/cats/behaviour/common-questions/cat-sleeping-habits" TargetMode="External"/><Relationship Id="rId5" Type="http://schemas.openxmlformats.org/officeDocument/2006/relationships/image" Target="../media/image44.jpe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hyperlink" Target="https://www.purina.co.uk/articles/cats/behaviour/common-questions/cat-sleeping-habits" TargetMode="External"/><Relationship Id="rId4" Type="http://schemas.openxmlformats.org/officeDocument/2006/relationships/image" Target="../media/image44.jpeg"/></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allaboutbirds.org/cams/" TargetMode="External"/><Relationship Id="rId1" Type="http://schemas.openxmlformats.org/officeDocument/2006/relationships/slideLayout" Target="../slideLayouts/slideLayout2.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1B032-7F5D-684A-A8E7-0875A809FD3E}"/>
              </a:ext>
            </a:extLst>
          </p:cNvPr>
          <p:cNvSpPr>
            <a:spLocks noGrp="1"/>
          </p:cNvSpPr>
          <p:nvPr>
            <p:ph type="ctrTitle"/>
          </p:nvPr>
        </p:nvSpPr>
        <p:spPr>
          <a:xfrm>
            <a:off x="1524000" y="2245810"/>
            <a:ext cx="9144000" cy="1355750"/>
          </a:xfrm>
        </p:spPr>
        <p:txBody>
          <a:bodyPr>
            <a:normAutofit/>
          </a:bodyPr>
          <a:lstStyle/>
          <a:p>
            <a:pPr algn="l"/>
            <a:r>
              <a:rPr lang="en-US" sz="5400"/>
              <a:t>Let’s Save Some Birds!</a:t>
            </a:r>
          </a:p>
        </p:txBody>
      </p:sp>
      <p:sp>
        <p:nvSpPr>
          <p:cNvPr id="3" name="Subtitle 2">
            <a:extLst>
              <a:ext uri="{FF2B5EF4-FFF2-40B4-BE49-F238E27FC236}">
                <a16:creationId xmlns:a16="http://schemas.microsoft.com/office/drawing/2014/main" id="{A1654593-885B-8847-9D0D-1F156F6E1F52}"/>
              </a:ext>
            </a:extLst>
          </p:cNvPr>
          <p:cNvSpPr>
            <a:spLocks noGrp="1"/>
          </p:cNvSpPr>
          <p:nvPr>
            <p:ph type="subTitle" idx="1"/>
          </p:nvPr>
        </p:nvSpPr>
        <p:spPr>
          <a:xfrm>
            <a:off x="1524000" y="3608516"/>
            <a:ext cx="9144000" cy="738627"/>
          </a:xfrm>
        </p:spPr>
        <p:txBody>
          <a:bodyPr>
            <a:normAutofit lnSpcReduction="10000"/>
          </a:bodyPr>
          <a:lstStyle/>
          <a:p>
            <a:pPr algn="l"/>
            <a:r>
              <a:rPr lang="en-US" sz="2000" dirty="0"/>
              <a:t>Bird Safe Guelph School Outreach Programs</a:t>
            </a:r>
          </a:p>
          <a:p>
            <a:pPr algn="l"/>
            <a:r>
              <a:rPr lang="en-US" sz="2000" dirty="0"/>
              <a:t>Grades 3-4</a:t>
            </a:r>
          </a:p>
        </p:txBody>
      </p:sp>
      <p:pic>
        <p:nvPicPr>
          <p:cNvPr id="29704" name="Picture 8" descr="Hooded Merganser Overview, All About Birds, Cornell Lab of Ornithology">
            <a:extLst>
              <a:ext uri="{FF2B5EF4-FFF2-40B4-BE49-F238E27FC236}">
                <a16:creationId xmlns:a16="http://schemas.microsoft.com/office/drawing/2014/main" id="{A714EA22-8468-2041-AD40-F143562E119C}"/>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20" y="-6956"/>
            <a:ext cx="4475120" cy="2517810"/>
          </a:xfrm>
          <a:custGeom>
            <a:avLst/>
            <a:gdLst/>
            <a:ahLst/>
            <a:cxnLst/>
            <a:rect l="l" t="t" r="r" b="b"/>
            <a:pathLst>
              <a:path w="4475140" h="2130473">
                <a:moveTo>
                  <a:pt x="0" y="0"/>
                </a:moveTo>
                <a:lnTo>
                  <a:pt x="1074821" y="0"/>
                </a:lnTo>
                <a:lnTo>
                  <a:pt x="1074821" y="239"/>
                </a:lnTo>
                <a:lnTo>
                  <a:pt x="4475140" y="239"/>
                </a:lnTo>
                <a:lnTo>
                  <a:pt x="3488563" y="2130473"/>
                </a:lnTo>
                <a:lnTo>
                  <a:pt x="0" y="2130473"/>
                </a:lnTo>
                <a:close/>
              </a:path>
            </a:pathLst>
          </a:custGeom>
          <a:noFill/>
          <a:extLst>
            <a:ext uri="{909E8E84-426E-40DD-AFC4-6F175D3DCCD1}">
              <a14:hiddenFill xmlns:a14="http://schemas.microsoft.com/office/drawing/2010/main">
                <a:solidFill>
                  <a:srgbClr val="FFFFFF"/>
                </a:solidFill>
              </a14:hiddenFill>
            </a:ext>
          </a:extLst>
        </p:spPr>
      </p:pic>
      <p:pic>
        <p:nvPicPr>
          <p:cNvPr id="29702" name="Picture 6" descr="Eastern Screech-Owl Identification, All About Birds, Cornell Lab of  Ornithology">
            <a:extLst>
              <a:ext uri="{FF2B5EF4-FFF2-40B4-BE49-F238E27FC236}">
                <a16:creationId xmlns:a16="http://schemas.microsoft.com/office/drawing/2014/main" id="{33867F5A-9481-FB4A-B117-96AD6C635FE9}"/>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l="-2"/>
          <a:stretch/>
        </p:blipFill>
        <p:spPr bwMode="auto">
          <a:xfrm>
            <a:off x="7716860" y="4347146"/>
            <a:ext cx="4475140" cy="2510854"/>
          </a:xfrm>
          <a:custGeom>
            <a:avLst/>
            <a:gdLst/>
            <a:ahLst/>
            <a:cxnLst/>
            <a:rect l="l" t="t" r="r" b="b"/>
            <a:pathLst>
              <a:path w="4475140" h="2174680">
                <a:moveTo>
                  <a:pt x="1006941" y="0"/>
                </a:moveTo>
                <a:lnTo>
                  <a:pt x="4475140" y="0"/>
                </a:lnTo>
                <a:lnTo>
                  <a:pt x="4475140" y="2174680"/>
                </a:lnTo>
                <a:lnTo>
                  <a:pt x="3400319" y="2174680"/>
                </a:lnTo>
                <a:lnTo>
                  <a:pt x="3400319" y="2174202"/>
                </a:lnTo>
                <a:lnTo>
                  <a:pt x="0" y="2174202"/>
                </a:lnTo>
                <a:close/>
              </a:path>
            </a:pathLst>
          </a:custGeom>
          <a:noFill/>
          <a:extLst>
            <a:ext uri="{909E8E84-426E-40DD-AFC4-6F175D3DCCD1}">
              <a14:hiddenFill xmlns:a14="http://schemas.microsoft.com/office/drawing/2010/main">
                <a:solidFill>
                  <a:srgbClr val="FFFFFF"/>
                </a:solidFill>
              </a14:hiddenFill>
            </a:ext>
          </a:extLst>
        </p:spPr>
      </p:pic>
      <p:pic>
        <p:nvPicPr>
          <p:cNvPr id="29700" name="Picture 4" descr="Black-capped Chickadee | Audubon Field Guide">
            <a:extLst>
              <a:ext uri="{FF2B5EF4-FFF2-40B4-BE49-F238E27FC236}">
                <a16:creationId xmlns:a16="http://schemas.microsoft.com/office/drawing/2014/main" id="{5F3C7110-A1E5-0B4D-A24C-B06E06143724}"/>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r="-2"/>
          <a:stretch/>
        </p:blipFill>
        <p:spPr bwMode="auto">
          <a:xfrm>
            <a:off x="20" y="4347146"/>
            <a:ext cx="8563356" cy="2510852"/>
          </a:xfrm>
          <a:custGeom>
            <a:avLst/>
            <a:gdLst/>
            <a:ahLst/>
            <a:cxnLst/>
            <a:rect l="l" t="t" r="r" b="b"/>
            <a:pathLst>
              <a:path w="8563376" h="2175160">
                <a:moveTo>
                  <a:pt x="0" y="0"/>
                </a:moveTo>
                <a:lnTo>
                  <a:pt x="8563376" y="0"/>
                </a:lnTo>
                <a:lnTo>
                  <a:pt x="7555992" y="2175160"/>
                </a:lnTo>
                <a:lnTo>
                  <a:pt x="0" y="2175160"/>
                </a:ln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E74E75E-99AE-984E-946D-76678F5504DC}"/>
              </a:ext>
            </a:extLst>
          </p:cNvPr>
          <p:cNvSpPr txBox="1"/>
          <p:nvPr/>
        </p:nvSpPr>
        <p:spPr>
          <a:xfrm>
            <a:off x="0" y="2264634"/>
            <a:ext cx="1186543" cy="246221"/>
          </a:xfrm>
          <a:prstGeom prst="rect">
            <a:avLst/>
          </a:prstGeom>
          <a:noFill/>
        </p:spPr>
        <p:txBody>
          <a:bodyPr wrap="none" rtlCol="0">
            <a:spAutoFit/>
          </a:bodyPr>
          <a:lstStyle/>
          <a:p>
            <a:r>
              <a:rPr lang="en-US" sz="1000" dirty="0"/>
              <a:t>Photo: Jason Major</a:t>
            </a:r>
          </a:p>
        </p:txBody>
      </p:sp>
      <p:sp>
        <p:nvSpPr>
          <p:cNvPr id="14" name="TextBox 13">
            <a:extLst>
              <a:ext uri="{FF2B5EF4-FFF2-40B4-BE49-F238E27FC236}">
                <a16:creationId xmlns:a16="http://schemas.microsoft.com/office/drawing/2014/main" id="{A0254730-EF2B-2E40-9F0D-AF9DA40BC194}"/>
              </a:ext>
            </a:extLst>
          </p:cNvPr>
          <p:cNvSpPr txBox="1"/>
          <p:nvPr/>
        </p:nvSpPr>
        <p:spPr>
          <a:xfrm>
            <a:off x="0" y="6611777"/>
            <a:ext cx="1388522" cy="246221"/>
          </a:xfrm>
          <a:prstGeom prst="rect">
            <a:avLst/>
          </a:prstGeom>
          <a:noFill/>
        </p:spPr>
        <p:txBody>
          <a:bodyPr wrap="none" rtlCol="0">
            <a:spAutoFit/>
          </a:bodyPr>
          <a:lstStyle/>
          <a:p>
            <a:r>
              <a:rPr lang="en-US" sz="1000" dirty="0"/>
              <a:t>Photo: Mick Thompson</a:t>
            </a:r>
          </a:p>
        </p:txBody>
      </p:sp>
      <p:sp>
        <p:nvSpPr>
          <p:cNvPr id="15" name="TextBox 14">
            <a:extLst>
              <a:ext uri="{FF2B5EF4-FFF2-40B4-BE49-F238E27FC236}">
                <a16:creationId xmlns:a16="http://schemas.microsoft.com/office/drawing/2014/main" id="{358057C8-7EE0-9049-B221-C0CF2759C2D0}"/>
              </a:ext>
            </a:extLst>
          </p:cNvPr>
          <p:cNvSpPr txBox="1"/>
          <p:nvPr/>
        </p:nvSpPr>
        <p:spPr>
          <a:xfrm>
            <a:off x="10803458" y="6611779"/>
            <a:ext cx="1409360" cy="246221"/>
          </a:xfrm>
          <a:prstGeom prst="rect">
            <a:avLst/>
          </a:prstGeom>
          <a:noFill/>
        </p:spPr>
        <p:txBody>
          <a:bodyPr wrap="none" rtlCol="0">
            <a:spAutoFit/>
          </a:bodyPr>
          <a:lstStyle/>
          <a:p>
            <a:r>
              <a:rPr lang="en-US" sz="1000" dirty="0">
                <a:solidFill>
                  <a:schemeClr val="bg1"/>
                </a:solidFill>
              </a:rPr>
              <a:t>Photo: Dean Anderson</a:t>
            </a:r>
          </a:p>
        </p:txBody>
      </p:sp>
      <p:pic>
        <p:nvPicPr>
          <p:cNvPr id="6" name="Picture 5">
            <a:extLst>
              <a:ext uri="{FF2B5EF4-FFF2-40B4-BE49-F238E27FC236}">
                <a16:creationId xmlns:a16="http://schemas.microsoft.com/office/drawing/2014/main" id="{F7ACBBDB-DD77-B7E0-7B7E-3466CEE475E6}"/>
              </a:ext>
            </a:extLst>
          </p:cNvPr>
          <p:cNvPicPr>
            <a:picLocks noChangeAspect="1"/>
          </p:cNvPicPr>
          <p:nvPr/>
        </p:nvPicPr>
        <p:blipFill>
          <a:blip r:embed="rId6"/>
          <a:stretch>
            <a:fillRect/>
          </a:stretch>
        </p:blipFill>
        <p:spPr>
          <a:xfrm>
            <a:off x="4281698" y="-218906"/>
            <a:ext cx="7772400" cy="3310116"/>
          </a:xfrm>
          <a:prstGeom prst="rect">
            <a:avLst/>
          </a:prstGeom>
        </p:spPr>
      </p:pic>
    </p:spTree>
    <p:extLst>
      <p:ext uri="{BB962C8B-B14F-4D97-AF65-F5344CB8AC3E}">
        <p14:creationId xmlns:p14="http://schemas.microsoft.com/office/powerpoint/2010/main" val="74591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BF30EA8-BBBB-5045-A7E7-475ADE920254}"/>
              </a:ext>
            </a:extLst>
          </p:cNvPr>
          <p:cNvSpPr txBox="1">
            <a:spLocks/>
          </p:cNvSpPr>
          <p:nvPr/>
        </p:nvSpPr>
        <p:spPr>
          <a:xfrm>
            <a:off x="7903894" y="-285386"/>
            <a:ext cx="5105400" cy="137373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kern="1200" dirty="0">
                <a:solidFill>
                  <a:schemeClr val="tx1"/>
                </a:solidFill>
                <a:latin typeface="+mj-lt"/>
                <a:ea typeface="+mj-ea"/>
                <a:cs typeface="+mj-cs"/>
              </a:rPr>
              <a:t>What are birds?</a:t>
            </a:r>
          </a:p>
        </p:txBody>
      </p:sp>
      <p:pic>
        <p:nvPicPr>
          <p:cNvPr id="16" name="Picture 15">
            <a:extLst>
              <a:ext uri="{FF2B5EF4-FFF2-40B4-BE49-F238E27FC236}">
                <a16:creationId xmlns:a16="http://schemas.microsoft.com/office/drawing/2014/main" id="{AE266054-BD92-FD44-818E-4862F7E9911F}"/>
              </a:ext>
            </a:extLst>
          </p:cNvPr>
          <p:cNvPicPr>
            <a:picLocks noChangeAspect="1"/>
          </p:cNvPicPr>
          <p:nvPr/>
        </p:nvPicPr>
        <p:blipFill>
          <a:blip r:embed="rId3"/>
          <a:stretch>
            <a:fillRect/>
          </a:stretch>
        </p:blipFill>
        <p:spPr>
          <a:xfrm>
            <a:off x="7903893" y="1048829"/>
            <a:ext cx="4095072" cy="380037"/>
          </a:xfrm>
          <a:prstGeom prst="rect">
            <a:avLst/>
          </a:prstGeom>
        </p:spPr>
      </p:pic>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16430A-7CAD-ED62-B6C1-FC2401558B9B}"/>
              </a:ext>
            </a:extLst>
          </p:cNvPr>
          <p:cNvSpPr txBox="1"/>
          <p:nvPr/>
        </p:nvSpPr>
        <p:spPr>
          <a:xfrm>
            <a:off x="3510066" y="6256321"/>
            <a:ext cx="1899623" cy="584775"/>
          </a:xfrm>
          <a:prstGeom prst="rect">
            <a:avLst/>
          </a:prstGeom>
          <a:noFill/>
        </p:spPr>
        <p:txBody>
          <a:bodyPr wrap="none" rtlCol="0">
            <a:spAutoFit/>
          </a:bodyPr>
          <a:lstStyle/>
          <a:p>
            <a:r>
              <a:rPr lang="en-US" dirty="0"/>
              <a:t>Rock Pigeon</a:t>
            </a:r>
          </a:p>
          <a:p>
            <a:r>
              <a:rPr lang="en-US" sz="1400" dirty="0"/>
              <a:t>Art by Liz Clayton Fuller</a:t>
            </a:r>
          </a:p>
        </p:txBody>
      </p:sp>
      <p:sp>
        <p:nvSpPr>
          <p:cNvPr id="56" name="TextBox 55">
            <a:extLst>
              <a:ext uri="{FF2B5EF4-FFF2-40B4-BE49-F238E27FC236}">
                <a16:creationId xmlns:a16="http://schemas.microsoft.com/office/drawing/2014/main" id="{5EF578FD-F354-3C47-C513-CE8C3ABE8CBF}"/>
              </a:ext>
            </a:extLst>
          </p:cNvPr>
          <p:cNvSpPr txBox="1"/>
          <p:nvPr/>
        </p:nvSpPr>
        <p:spPr>
          <a:xfrm>
            <a:off x="7847795" y="1408081"/>
            <a:ext cx="4200414" cy="830997"/>
          </a:xfrm>
          <a:prstGeom prst="rect">
            <a:avLst/>
          </a:prstGeom>
          <a:noFill/>
          <a:ln w="38100">
            <a:noFill/>
          </a:ln>
        </p:spPr>
        <p:txBody>
          <a:bodyPr wrap="square" rtlCol="0">
            <a:spAutoFit/>
          </a:bodyPr>
          <a:lstStyle/>
          <a:p>
            <a:pPr algn="ctr"/>
            <a:r>
              <a:rPr lang="en-US" sz="2400" b="1" dirty="0"/>
              <a:t>What are the 6 features that make a bird a bird?</a:t>
            </a:r>
          </a:p>
        </p:txBody>
      </p:sp>
    </p:spTree>
    <p:extLst>
      <p:ext uri="{BB962C8B-B14F-4D97-AF65-F5344CB8AC3E}">
        <p14:creationId xmlns:p14="http://schemas.microsoft.com/office/powerpoint/2010/main" val="943483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BF30EA8-BBBB-5045-A7E7-475ADE920254}"/>
              </a:ext>
            </a:extLst>
          </p:cNvPr>
          <p:cNvSpPr txBox="1">
            <a:spLocks/>
          </p:cNvSpPr>
          <p:nvPr/>
        </p:nvSpPr>
        <p:spPr>
          <a:xfrm>
            <a:off x="7903894" y="-285386"/>
            <a:ext cx="5105400" cy="137373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kern="1200" dirty="0">
                <a:solidFill>
                  <a:schemeClr val="tx1"/>
                </a:solidFill>
                <a:latin typeface="+mj-lt"/>
                <a:ea typeface="+mj-ea"/>
                <a:cs typeface="+mj-cs"/>
              </a:rPr>
              <a:t>What are birds?</a:t>
            </a:r>
          </a:p>
        </p:txBody>
      </p:sp>
      <p:pic>
        <p:nvPicPr>
          <p:cNvPr id="16" name="Picture 15">
            <a:extLst>
              <a:ext uri="{FF2B5EF4-FFF2-40B4-BE49-F238E27FC236}">
                <a16:creationId xmlns:a16="http://schemas.microsoft.com/office/drawing/2014/main" id="{AE266054-BD92-FD44-818E-4862F7E9911F}"/>
              </a:ext>
            </a:extLst>
          </p:cNvPr>
          <p:cNvPicPr>
            <a:picLocks noChangeAspect="1"/>
          </p:cNvPicPr>
          <p:nvPr/>
        </p:nvPicPr>
        <p:blipFill>
          <a:blip r:embed="rId3"/>
          <a:stretch>
            <a:fillRect/>
          </a:stretch>
        </p:blipFill>
        <p:spPr>
          <a:xfrm>
            <a:off x="7903893" y="1048829"/>
            <a:ext cx="4095072" cy="380037"/>
          </a:xfrm>
          <a:prstGeom prst="rect">
            <a:avLst/>
          </a:prstGeom>
        </p:spPr>
      </p:pic>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16430A-7CAD-ED62-B6C1-FC2401558B9B}"/>
              </a:ext>
            </a:extLst>
          </p:cNvPr>
          <p:cNvSpPr txBox="1"/>
          <p:nvPr/>
        </p:nvSpPr>
        <p:spPr>
          <a:xfrm>
            <a:off x="3510066" y="6256321"/>
            <a:ext cx="1899623" cy="584775"/>
          </a:xfrm>
          <a:prstGeom prst="rect">
            <a:avLst/>
          </a:prstGeom>
          <a:noFill/>
        </p:spPr>
        <p:txBody>
          <a:bodyPr wrap="none" rtlCol="0">
            <a:spAutoFit/>
          </a:bodyPr>
          <a:lstStyle/>
          <a:p>
            <a:r>
              <a:rPr lang="en-US" dirty="0"/>
              <a:t>Rock Pigeon</a:t>
            </a:r>
          </a:p>
          <a:p>
            <a:r>
              <a:rPr lang="en-US" sz="1400" dirty="0"/>
              <a:t>Art by Liz Clayton Fuller</a:t>
            </a:r>
          </a:p>
        </p:txBody>
      </p:sp>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5" cstate="hqprint">
            <a:extLst>
              <a:ext uri="{28A0092B-C50C-407E-A947-70E740481C1C}">
                <a14:useLocalDpi xmlns:a14="http://schemas.microsoft.com/office/drawing/2010/main"/>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Feathers</a:t>
            </a:r>
          </a:p>
        </p:txBody>
      </p: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5EF578FD-F354-3C47-C513-CE8C3ABE8CBF}"/>
              </a:ext>
            </a:extLst>
          </p:cNvPr>
          <p:cNvSpPr txBox="1"/>
          <p:nvPr/>
        </p:nvSpPr>
        <p:spPr>
          <a:xfrm>
            <a:off x="7847795" y="1408081"/>
            <a:ext cx="4200414" cy="830997"/>
          </a:xfrm>
          <a:prstGeom prst="rect">
            <a:avLst/>
          </a:prstGeom>
          <a:noFill/>
          <a:ln w="38100">
            <a:noFill/>
          </a:ln>
        </p:spPr>
        <p:txBody>
          <a:bodyPr wrap="square" rtlCol="0">
            <a:spAutoFit/>
          </a:bodyPr>
          <a:lstStyle/>
          <a:p>
            <a:pPr algn="ctr"/>
            <a:r>
              <a:rPr lang="en-US" sz="2400" b="1" dirty="0"/>
              <a:t>What are the 6 features that make a bird a bird?</a:t>
            </a:r>
          </a:p>
        </p:txBody>
      </p: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6"/>
          <a:stretch>
            <a:fillRect/>
          </a:stretch>
        </p:blipFill>
        <p:spPr>
          <a:xfrm>
            <a:off x="2313448" y="694370"/>
            <a:ext cx="584200" cy="647700"/>
          </a:xfrm>
          <a:prstGeom prst="rect">
            <a:avLst/>
          </a:prstGeom>
        </p:spPr>
      </p:pic>
    </p:spTree>
    <p:extLst>
      <p:ext uri="{BB962C8B-B14F-4D97-AF65-F5344CB8AC3E}">
        <p14:creationId xmlns:p14="http://schemas.microsoft.com/office/powerpoint/2010/main" val="1827491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BF30EA8-BBBB-5045-A7E7-475ADE920254}"/>
              </a:ext>
            </a:extLst>
          </p:cNvPr>
          <p:cNvSpPr txBox="1">
            <a:spLocks/>
          </p:cNvSpPr>
          <p:nvPr/>
        </p:nvSpPr>
        <p:spPr>
          <a:xfrm>
            <a:off x="7903894" y="-285386"/>
            <a:ext cx="5105400" cy="137373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kern="1200" dirty="0">
                <a:solidFill>
                  <a:schemeClr val="tx1"/>
                </a:solidFill>
                <a:latin typeface="+mj-lt"/>
                <a:ea typeface="+mj-ea"/>
                <a:cs typeface="+mj-cs"/>
              </a:rPr>
              <a:t>What are birds?</a:t>
            </a:r>
          </a:p>
        </p:txBody>
      </p:sp>
      <p:pic>
        <p:nvPicPr>
          <p:cNvPr id="16" name="Picture 15">
            <a:extLst>
              <a:ext uri="{FF2B5EF4-FFF2-40B4-BE49-F238E27FC236}">
                <a16:creationId xmlns:a16="http://schemas.microsoft.com/office/drawing/2014/main" id="{AE266054-BD92-FD44-818E-4862F7E9911F}"/>
              </a:ext>
            </a:extLst>
          </p:cNvPr>
          <p:cNvPicPr>
            <a:picLocks noChangeAspect="1"/>
          </p:cNvPicPr>
          <p:nvPr/>
        </p:nvPicPr>
        <p:blipFill>
          <a:blip r:embed="rId3"/>
          <a:stretch>
            <a:fillRect/>
          </a:stretch>
        </p:blipFill>
        <p:spPr>
          <a:xfrm>
            <a:off x="7903893" y="1048829"/>
            <a:ext cx="4095072" cy="380037"/>
          </a:xfrm>
          <a:prstGeom prst="rect">
            <a:avLst/>
          </a:prstGeom>
        </p:spPr>
      </p:pic>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16430A-7CAD-ED62-B6C1-FC2401558B9B}"/>
              </a:ext>
            </a:extLst>
          </p:cNvPr>
          <p:cNvSpPr txBox="1"/>
          <p:nvPr/>
        </p:nvSpPr>
        <p:spPr>
          <a:xfrm>
            <a:off x="3510066" y="6256321"/>
            <a:ext cx="1899623" cy="584775"/>
          </a:xfrm>
          <a:prstGeom prst="rect">
            <a:avLst/>
          </a:prstGeom>
          <a:noFill/>
        </p:spPr>
        <p:txBody>
          <a:bodyPr wrap="none" rtlCol="0">
            <a:spAutoFit/>
          </a:bodyPr>
          <a:lstStyle/>
          <a:p>
            <a:r>
              <a:rPr lang="en-US" dirty="0"/>
              <a:t>Rock Pigeon</a:t>
            </a:r>
          </a:p>
          <a:p>
            <a:r>
              <a:rPr lang="en-US" sz="1400" dirty="0"/>
              <a:t>Art by Liz Clayton Fuller</a:t>
            </a:r>
          </a:p>
        </p:txBody>
      </p:sp>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6" cstate="hqprint">
            <a:extLst>
              <a:ext uri="{28A0092B-C50C-407E-A947-70E740481C1C}">
                <a14:useLocalDpi xmlns:a14="http://schemas.microsoft.com/office/drawing/2010/main"/>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973343" cy="461665"/>
          </a:xfrm>
          <a:prstGeom prst="rect">
            <a:avLst/>
          </a:prstGeom>
          <a:noFill/>
          <a:ln w="38100">
            <a:noFill/>
          </a:ln>
        </p:spPr>
        <p:txBody>
          <a:bodyPr wrap="none" rtlCol="0">
            <a:spAutoFit/>
          </a:bodyPr>
          <a:lstStyle/>
          <a:p>
            <a:r>
              <a:rPr lang="en-US" sz="2400" b="1" dirty="0"/>
              <a:t>Wings</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Feathers</a:t>
            </a:r>
          </a:p>
        </p:txBody>
      </p: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5EF578FD-F354-3C47-C513-CE8C3ABE8CBF}"/>
              </a:ext>
            </a:extLst>
          </p:cNvPr>
          <p:cNvSpPr txBox="1"/>
          <p:nvPr/>
        </p:nvSpPr>
        <p:spPr>
          <a:xfrm>
            <a:off x="7847795" y="1408081"/>
            <a:ext cx="4200414" cy="830997"/>
          </a:xfrm>
          <a:prstGeom prst="rect">
            <a:avLst/>
          </a:prstGeom>
          <a:noFill/>
          <a:ln w="38100">
            <a:noFill/>
          </a:ln>
        </p:spPr>
        <p:txBody>
          <a:bodyPr wrap="square" rtlCol="0">
            <a:spAutoFit/>
          </a:bodyPr>
          <a:lstStyle/>
          <a:p>
            <a:pPr algn="ctr"/>
            <a:r>
              <a:rPr lang="en-US" sz="2400" b="1" dirty="0"/>
              <a:t>What are the 6 features that make a bird a bird?</a:t>
            </a:r>
          </a:p>
        </p:txBody>
      </p: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7"/>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8"/>
          <a:stretch>
            <a:fillRect/>
          </a:stretch>
        </p:blipFill>
        <p:spPr>
          <a:xfrm>
            <a:off x="107491" y="1290794"/>
            <a:ext cx="584200" cy="647700"/>
          </a:xfrm>
          <a:prstGeom prst="rect">
            <a:avLst/>
          </a:prstGeom>
        </p:spPr>
      </p:pic>
    </p:spTree>
    <p:extLst>
      <p:ext uri="{BB962C8B-B14F-4D97-AF65-F5344CB8AC3E}">
        <p14:creationId xmlns:p14="http://schemas.microsoft.com/office/powerpoint/2010/main" val="523858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BF30EA8-BBBB-5045-A7E7-475ADE920254}"/>
              </a:ext>
            </a:extLst>
          </p:cNvPr>
          <p:cNvSpPr txBox="1">
            <a:spLocks/>
          </p:cNvSpPr>
          <p:nvPr/>
        </p:nvSpPr>
        <p:spPr>
          <a:xfrm>
            <a:off x="7903894" y="-285386"/>
            <a:ext cx="5105400" cy="137373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kern="1200" dirty="0">
                <a:solidFill>
                  <a:schemeClr val="tx1"/>
                </a:solidFill>
                <a:latin typeface="+mj-lt"/>
                <a:ea typeface="+mj-ea"/>
                <a:cs typeface="+mj-cs"/>
              </a:rPr>
              <a:t>What are birds?</a:t>
            </a:r>
          </a:p>
        </p:txBody>
      </p:sp>
      <p:pic>
        <p:nvPicPr>
          <p:cNvPr id="16" name="Picture 15">
            <a:extLst>
              <a:ext uri="{FF2B5EF4-FFF2-40B4-BE49-F238E27FC236}">
                <a16:creationId xmlns:a16="http://schemas.microsoft.com/office/drawing/2014/main" id="{AE266054-BD92-FD44-818E-4862F7E9911F}"/>
              </a:ext>
            </a:extLst>
          </p:cNvPr>
          <p:cNvPicPr>
            <a:picLocks noChangeAspect="1"/>
          </p:cNvPicPr>
          <p:nvPr/>
        </p:nvPicPr>
        <p:blipFill>
          <a:blip r:embed="rId3"/>
          <a:stretch>
            <a:fillRect/>
          </a:stretch>
        </p:blipFill>
        <p:spPr>
          <a:xfrm>
            <a:off x="7903893" y="1048829"/>
            <a:ext cx="4095072" cy="380037"/>
          </a:xfrm>
          <a:prstGeom prst="rect">
            <a:avLst/>
          </a:prstGeom>
        </p:spPr>
      </p:pic>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16430A-7CAD-ED62-B6C1-FC2401558B9B}"/>
              </a:ext>
            </a:extLst>
          </p:cNvPr>
          <p:cNvSpPr txBox="1"/>
          <p:nvPr/>
        </p:nvSpPr>
        <p:spPr>
          <a:xfrm>
            <a:off x="3510066" y="6256321"/>
            <a:ext cx="1899623" cy="584775"/>
          </a:xfrm>
          <a:prstGeom prst="rect">
            <a:avLst/>
          </a:prstGeom>
          <a:noFill/>
        </p:spPr>
        <p:txBody>
          <a:bodyPr wrap="none" rtlCol="0">
            <a:spAutoFit/>
          </a:bodyPr>
          <a:lstStyle/>
          <a:p>
            <a:r>
              <a:rPr lang="en-US" dirty="0"/>
              <a:t>Rock Pigeon</a:t>
            </a:r>
          </a:p>
          <a:p>
            <a:r>
              <a:rPr lang="en-US" sz="1400" dirty="0"/>
              <a:t>Art by Liz Clayton Fuller</a:t>
            </a:r>
          </a:p>
        </p:txBody>
      </p:sp>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7" cstate="hqprint">
            <a:extLst>
              <a:ext uri="{28A0092B-C50C-407E-A947-70E740481C1C}">
                <a14:useLocalDpi xmlns:a14="http://schemas.microsoft.com/office/drawing/2010/main"/>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973343" cy="461665"/>
          </a:xfrm>
          <a:prstGeom prst="rect">
            <a:avLst/>
          </a:prstGeom>
          <a:noFill/>
          <a:ln w="38100">
            <a:noFill/>
          </a:ln>
        </p:spPr>
        <p:txBody>
          <a:bodyPr wrap="none" rtlCol="0">
            <a:spAutoFit/>
          </a:bodyPr>
          <a:lstStyle/>
          <a:p>
            <a:r>
              <a:rPr lang="en-US" sz="2400" b="1" dirty="0"/>
              <a:t>Wings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933910" cy="461665"/>
          </a:xfrm>
          <a:prstGeom prst="rect">
            <a:avLst/>
          </a:prstGeom>
          <a:noFill/>
          <a:ln w="38100">
            <a:noFill/>
          </a:ln>
        </p:spPr>
        <p:txBody>
          <a:bodyPr wrap="none" rtlCol="0">
            <a:spAutoFit/>
          </a:bodyPr>
          <a:lstStyle/>
          <a:p>
            <a:r>
              <a:rPr lang="en-US" sz="2400" b="1" dirty="0"/>
              <a:t>Beaks</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Feathers</a:t>
            </a:r>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5EF578FD-F354-3C47-C513-CE8C3ABE8CBF}"/>
              </a:ext>
            </a:extLst>
          </p:cNvPr>
          <p:cNvSpPr txBox="1"/>
          <p:nvPr/>
        </p:nvSpPr>
        <p:spPr>
          <a:xfrm>
            <a:off x="7847795" y="1408081"/>
            <a:ext cx="4200414" cy="830997"/>
          </a:xfrm>
          <a:prstGeom prst="rect">
            <a:avLst/>
          </a:prstGeom>
          <a:noFill/>
          <a:ln w="38100">
            <a:noFill/>
          </a:ln>
        </p:spPr>
        <p:txBody>
          <a:bodyPr wrap="square" rtlCol="0">
            <a:spAutoFit/>
          </a:bodyPr>
          <a:lstStyle/>
          <a:p>
            <a:pPr algn="ctr"/>
            <a:r>
              <a:rPr lang="en-US" sz="2400" b="1" dirty="0"/>
              <a:t>What are the 6 features that make a bird a bird?</a:t>
            </a:r>
          </a:p>
        </p:txBody>
      </p: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8"/>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9"/>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10"/>
          <a:stretch>
            <a:fillRect/>
          </a:stretch>
        </p:blipFill>
        <p:spPr>
          <a:xfrm>
            <a:off x="4677429" y="211482"/>
            <a:ext cx="584200" cy="647700"/>
          </a:xfrm>
          <a:prstGeom prst="rect">
            <a:avLst/>
          </a:prstGeom>
        </p:spPr>
      </p:pic>
    </p:spTree>
    <p:extLst>
      <p:ext uri="{BB962C8B-B14F-4D97-AF65-F5344CB8AC3E}">
        <p14:creationId xmlns:p14="http://schemas.microsoft.com/office/powerpoint/2010/main" val="222747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BF30EA8-BBBB-5045-A7E7-475ADE920254}"/>
              </a:ext>
            </a:extLst>
          </p:cNvPr>
          <p:cNvSpPr txBox="1">
            <a:spLocks/>
          </p:cNvSpPr>
          <p:nvPr/>
        </p:nvSpPr>
        <p:spPr>
          <a:xfrm>
            <a:off x="7903894" y="-285386"/>
            <a:ext cx="5105400" cy="137373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kern="1200" dirty="0">
                <a:solidFill>
                  <a:schemeClr val="tx1"/>
                </a:solidFill>
                <a:latin typeface="+mj-lt"/>
                <a:ea typeface="+mj-ea"/>
                <a:cs typeface="+mj-cs"/>
              </a:rPr>
              <a:t>What are birds?</a:t>
            </a:r>
          </a:p>
        </p:txBody>
      </p:sp>
      <p:pic>
        <p:nvPicPr>
          <p:cNvPr id="16" name="Picture 15">
            <a:extLst>
              <a:ext uri="{FF2B5EF4-FFF2-40B4-BE49-F238E27FC236}">
                <a16:creationId xmlns:a16="http://schemas.microsoft.com/office/drawing/2014/main" id="{AE266054-BD92-FD44-818E-4862F7E9911F}"/>
              </a:ext>
            </a:extLst>
          </p:cNvPr>
          <p:cNvPicPr>
            <a:picLocks noChangeAspect="1"/>
          </p:cNvPicPr>
          <p:nvPr/>
        </p:nvPicPr>
        <p:blipFill>
          <a:blip r:embed="rId3"/>
          <a:stretch>
            <a:fillRect/>
          </a:stretch>
        </p:blipFill>
        <p:spPr>
          <a:xfrm>
            <a:off x="7903893" y="1048829"/>
            <a:ext cx="4095072" cy="380037"/>
          </a:xfrm>
          <a:prstGeom prst="rect">
            <a:avLst/>
          </a:prstGeom>
        </p:spPr>
      </p:pic>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16430A-7CAD-ED62-B6C1-FC2401558B9B}"/>
              </a:ext>
            </a:extLst>
          </p:cNvPr>
          <p:cNvSpPr txBox="1"/>
          <p:nvPr/>
        </p:nvSpPr>
        <p:spPr>
          <a:xfrm>
            <a:off x="3510066" y="6256321"/>
            <a:ext cx="1899623" cy="584775"/>
          </a:xfrm>
          <a:prstGeom prst="rect">
            <a:avLst/>
          </a:prstGeom>
          <a:noFill/>
        </p:spPr>
        <p:txBody>
          <a:bodyPr wrap="none" rtlCol="0">
            <a:spAutoFit/>
          </a:bodyPr>
          <a:lstStyle/>
          <a:p>
            <a:r>
              <a:rPr lang="en-US" dirty="0"/>
              <a:t>Rock Pigeon</a:t>
            </a:r>
          </a:p>
          <a:p>
            <a:r>
              <a:rPr lang="en-US" sz="1400" dirty="0"/>
              <a:t>Art by Liz Clayton Fuller</a:t>
            </a:r>
          </a:p>
        </p:txBody>
      </p:sp>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7" cstate="hqprint">
            <a:extLst>
              <a:ext uri="{28A0092B-C50C-407E-A947-70E740481C1C}">
                <a14:useLocalDpi xmlns:a14="http://schemas.microsoft.com/office/drawing/2010/main"/>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2" name="Picture 20">
            <a:extLst>
              <a:ext uri="{FF2B5EF4-FFF2-40B4-BE49-F238E27FC236}">
                <a16:creationId xmlns:a16="http://schemas.microsoft.com/office/drawing/2014/main" id="{159B1D86-0A69-D126-D012-DEB9D53F6956}"/>
              </a:ext>
            </a:extLst>
          </p:cNvPr>
          <p:cNvPicPr>
            <a:picLocks noChangeAspect="1" noChangeArrowheads="1"/>
          </p:cNvPicPr>
          <p:nvPr/>
        </p:nvPicPr>
        <p:blipFill rotWithShape="1">
          <a:blip r:embed="rId8" cstate="hqprint">
            <a:extLst>
              <a:ext uri="{28A0092B-C50C-407E-A947-70E740481C1C}">
                <a14:useLocalDpi xmlns:a14="http://schemas.microsoft.com/office/drawing/2010/main"/>
              </a:ext>
            </a:extLst>
          </a:blip>
          <a:srcRect/>
          <a:stretch/>
        </p:blipFill>
        <p:spPr bwMode="auto">
          <a:xfrm>
            <a:off x="384666" y="3960168"/>
            <a:ext cx="1537282"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973343" cy="461665"/>
          </a:xfrm>
          <a:prstGeom prst="rect">
            <a:avLst/>
          </a:prstGeom>
          <a:noFill/>
          <a:ln w="38100">
            <a:noFill/>
          </a:ln>
        </p:spPr>
        <p:txBody>
          <a:bodyPr wrap="none" rtlCol="0">
            <a:spAutoFit/>
          </a:bodyPr>
          <a:lstStyle/>
          <a:p>
            <a:r>
              <a:rPr lang="en-US" sz="2400" b="1" dirty="0"/>
              <a:t>Wings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933910" cy="461665"/>
          </a:xfrm>
          <a:prstGeom prst="rect">
            <a:avLst/>
          </a:prstGeom>
          <a:noFill/>
          <a:ln w="38100">
            <a:noFill/>
          </a:ln>
        </p:spPr>
        <p:txBody>
          <a:bodyPr wrap="none" rtlCol="0">
            <a:spAutoFit/>
          </a:bodyPr>
          <a:lstStyle/>
          <a:p>
            <a:r>
              <a:rPr lang="en-US" sz="2400" b="1" dirty="0"/>
              <a:t>Beaks</a:t>
            </a:r>
          </a:p>
        </p:txBody>
      </p:sp>
      <p:sp>
        <p:nvSpPr>
          <p:cNvPr id="15" name="TextBox 14">
            <a:extLst>
              <a:ext uri="{FF2B5EF4-FFF2-40B4-BE49-F238E27FC236}">
                <a16:creationId xmlns:a16="http://schemas.microsoft.com/office/drawing/2014/main" id="{C32382F3-C9EF-2BE7-68BA-49FA8E98AAE6}"/>
              </a:ext>
            </a:extLst>
          </p:cNvPr>
          <p:cNvSpPr txBox="1"/>
          <p:nvPr/>
        </p:nvSpPr>
        <p:spPr>
          <a:xfrm>
            <a:off x="237126" y="5497368"/>
            <a:ext cx="1832361" cy="830997"/>
          </a:xfrm>
          <a:prstGeom prst="rect">
            <a:avLst/>
          </a:prstGeom>
          <a:noFill/>
          <a:ln w="38100">
            <a:noFill/>
          </a:ln>
        </p:spPr>
        <p:txBody>
          <a:bodyPr wrap="square" rtlCol="0">
            <a:spAutoFit/>
          </a:bodyPr>
          <a:lstStyle/>
          <a:p>
            <a:pPr algn="ctr"/>
            <a:r>
              <a:rPr lang="en-US" sz="2400" b="1" dirty="0"/>
              <a:t>Hard-shelled Eggs</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Feathers</a:t>
            </a:r>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0A8919D-A932-697D-6A80-E79438208A8F}"/>
              </a:ext>
            </a:extLst>
          </p:cNvPr>
          <p:cNvCxnSpPr>
            <a:cxnSpLocks/>
          </p:cNvCxnSpPr>
          <p:nvPr/>
        </p:nvCxnSpPr>
        <p:spPr>
          <a:xfrm>
            <a:off x="1954294" y="4728768"/>
            <a:ext cx="2664409" cy="332546"/>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5EF578FD-F354-3C47-C513-CE8C3ABE8CBF}"/>
              </a:ext>
            </a:extLst>
          </p:cNvPr>
          <p:cNvSpPr txBox="1"/>
          <p:nvPr/>
        </p:nvSpPr>
        <p:spPr>
          <a:xfrm>
            <a:off x="7847795" y="1408081"/>
            <a:ext cx="4200414" cy="830997"/>
          </a:xfrm>
          <a:prstGeom prst="rect">
            <a:avLst/>
          </a:prstGeom>
          <a:noFill/>
          <a:ln w="38100">
            <a:noFill/>
          </a:ln>
        </p:spPr>
        <p:txBody>
          <a:bodyPr wrap="square" rtlCol="0">
            <a:spAutoFit/>
          </a:bodyPr>
          <a:lstStyle/>
          <a:p>
            <a:pPr algn="ctr"/>
            <a:r>
              <a:rPr lang="en-US" sz="2400" b="1" dirty="0"/>
              <a:t>What are the 6 features that make a bird a bird?</a:t>
            </a:r>
          </a:p>
        </p:txBody>
      </p: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9"/>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10"/>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11"/>
          <a:stretch>
            <a:fillRect/>
          </a:stretch>
        </p:blipFill>
        <p:spPr>
          <a:xfrm>
            <a:off x="4677429" y="211482"/>
            <a:ext cx="584200" cy="647700"/>
          </a:xfrm>
          <a:prstGeom prst="rect">
            <a:avLst/>
          </a:prstGeom>
        </p:spPr>
      </p:pic>
      <p:sp>
        <p:nvSpPr>
          <p:cNvPr id="75" name="Oval 74">
            <a:extLst>
              <a:ext uri="{FF2B5EF4-FFF2-40B4-BE49-F238E27FC236}">
                <a16:creationId xmlns:a16="http://schemas.microsoft.com/office/drawing/2014/main" id="{CF60CFD4-FD11-8813-5E4A-CB2AF1C81764}"/>
              </a:ext>
            </a:extLst>
          </p:cNvPr>
          <p:cNvSpPr/>
          <p:nvPr/>
        </p:nvSpPr>
        <p:spPr>
          <a:xfrm>
            <a:off x="271881" y="3993517"/>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ED3DB093-46B9-3420-3F9D-5949AC490A6A}"/>
              </a:ext>
            </a:extLst>
          </p:cNvPr>
          <p:cNvSpPr txBox="1"/>
          <p:nvPr/>
        </p:nvSpPr>
        <p:spPr>
          <a:xfrm>
            <a:off x="371802" y="4025482"/>
            <a:ext cx="340158" cy="461665"/>
          </a:xfrm>
          <a:prstGeom prst="rect">
            <a:avLst/>
          </a:prstGeom>
          <a:noFill/>
        </p:spPr>
        <p:txBody>
          <a:bodyPr wrap="none" rtlCol="0">
            <a:spAutoFit/>
          </a:bodyPr>
          <a:lstStyle/>
          <a:p>
            <a:r>
              <a:rPr lang="en-US" sz="2400" b="1" dirty="0"/>
              <a:t>4</a:t>
            </a:r>
          </a:p>
        </p:txBody>
      </p:sp>
    </p:spTree>
    <p:extLst>
      <p:ext uri="{BB962C8B-B14F-4D97-AF65-F5344CB8AC3E}">
        <p14:creationId xmlns:p14="http://schemas.microsoft.com/office/powerpoint/2010/main" val="3557292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BF30EA8-BBBB-5045-A7E7-475ADE920254}"/>
              </a:ext>
            </a:extLst>
          </p:cNvPr>
          <p:cNvSpPr txBox="1">
            <a:spLocks/>
          </p:cNvSpPr>
          <p:nvPr/>
        </p:nvSpPr>
        <p:spPr>
          <a:xfrm>
            <a:off x="7903894" y="-285386"/>
            <a:ext cx="5105400" cy="137373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kern="1200" dirty="0">
                <a:solidFill>
                  <a:schemeClr val="tx1"/>
                </a:solidFill>
                <a:latin typeface="+mj-lt"/>
                <a:ea typeface="+mj-ea"/>
                <a:cs typeface="+mj-cs"/>
              </a:rPr>
              <a:t>What are birds?</a:t>
            </a:r>
          </a:p>
        </p:txBody>
      </p:sp>
      <p:pic>
        <p:nvPicPr>
          <p:cNvPr id="16" name="Picture 15">
            <a:extLst>
              <a:ext uri="{FF2B5EF4-FFF2-40B4-BE49-F238E27FC236}">
                <a16:creationId xmlns:a16="http://schemas.microsoft.com/office/drawing/2014/main" id="{AE266054-BD92-FD44-818E-4862F7E9911F}"/>
              </a:ext>
            </a:extLst>
          </p:cNvPr>
          <p:cNvPicPr>
            <a:picLocks noChangeAspect="1"/>
          </p:cNvPicPr>
          <p:nvPr/>
        </p:nvPicPr>
        <p:blipFill>
          <a:blip r:embed="rId3"/>
          <a:stretch>
            <a:fillRect/>
          </a:stretch>
        </p:blipFill>
        <p:spPr>
          <a:xfrm>
            <a:off x="7903893" y="1048829"/>
            <a:ext cx="4095072" cy="380037"/>
          </a:xfrm>
          <a:prstGeom prst="rect">
            <a:avLst/>
          </a:prstGeom>
        </p:spPr>
      </p:pic>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16430A-7CAD-ED62-B6C1-FC2401558B9B}"/>
              </a:ext>
            </a:extLst>
          </p:cNvPr>
          <p:cNvSpPr txBox="1"/>
          <p:nvPr/>
        </p:nvSpPr>
        <p:spPr>
          <a:xfrm>
            <a:off x="3510066" y="6256321"/>
            <a:ext cx="1899623" cy="584775"/>
          </a:xfrm>
          <a:prstGeom prst="rect">
            <a:avLst/>
          </a:prstGeom>
          <a:noFill/>
        </p:spPr>
        <p:txBody>
          <a:bodyPr wrap="none" rtlCol="0">
            <a:spAutoFit/>
          </a:bodyPr>
          <a:lstStyle/>
          <a:p>
            <a:r>
              <a:rPr lang="en-US" dirty="0"/>
              <a:t>Rock Pigeon</a:t>
            </a:r>
          </a:p>
          <a:p>
            <a:r>
              <a:rPr lang="en-US" sz="1400" dirty="0"/>
              <a:t>Art by Liz Clayton Fuller</a:t>
            </a:r>
          </a:p>
        </p:txBody>
      </p:sp>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7" cstate="hqprint">
            <a:extLst>
              <a:ext uri="{28A0092B-C50C-407E-A947-70E740481C1C}">
                <a14:useLocalDpi xmlns:a14="http://schemas.microsoft.com/office/drawing/2010/main"/>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0" name="Picture 18" descr="Warm-blooded - Wikipedia">
            <a:extLst>
              <a:ext uri="{FF2B5EF4-FFF2-40B4-BE49-F238E27FC236}">
                <a16:creationId xmlns:a16="http://schemas.microsoft.com/office/drawing/2014/main" id="{A57D8E04-1FA9-84C3-B8AF-0C764CC56BDA}"/>
              </a:ext>
            </a:extLst>
          </p:cNvPr>
          <p:cNvPicPr>
            <a:picLocks noChangeAspect="1" noChangeArrowheads="1"/>
          </p:cNvPicPr>
          <p:nvPr/>
        </p:nvPicPr>
        <p:blipFill rotWithShape="1">
          <a:blip r:embed="rId8" cstate="hqprint">
            <a:extLst>
              <a:ext uri="{28A0092B-C50C-407E-A947-70E740481C1C}">
                <a14:useLocalDpi xmlns:a14="http://schemas.microsoft.com/office/drawing/2010/main"/>
              </a:ext>
            </a:extLst>
          </a:blip>
          <a:srcRect/>
          <a:stretch/>
        </p:blipFill>
        <p:spPr bwMode="auto">
          <a:xfrm>
            <a:off x="9072509" y="2765584"/>
            <a:ext cx="154242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2" name="Picture 20">
            <a:extLst>
              <a:ext uri="{FF2B5EF4-FFF2-40B4-BE49-F238E27FC236}">
                <a16:creationId xmlns:a16="http://schemas.microsoft.com/office/drawing/2014/main" id="{159B1D86-0A69-D126-D012-DEB9D53F6956}"/>
              </a:ext>
            </a:extLst>
          </p:cNvPr>
          <p:cNvPicPr>
            <a:picLocks noChangeAspect="1" noChangeArrowheads="1"/>
          </p:cNvPicPr>
          <p:nvPr/>
        </p:nvPicPr>
        <p:blipFill rotWithShape="1">
          <a:blip r:embed="rId9" cstate="hqprint">
            <a:extLst>
              <a:ext uri="{28A0092B-C50C-407E-A947-70E740481C1C}">
                <a14:useLocalDpi xmlns:a14="http://schemas.microsoft.com/office/drawing/2010/main"/>
              </a:ext>
            </a:extLst>
          </a:blip>
          <a:srcRect/>
          <a:stretch/>
        </p:blipFill>
        <p:spPr bwMode="auto">
          <a:xfrm>
            <a:off x="384666" y="3960168"/>
            <a:ext cx="1537282"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973343" cy="461665"/>
          </a:xfrm>
          <a:prstGeom prst="rect">
            <a:avLst/>
          </a:prstGeom>
          <a:noFill/>
          <a:ln w="38100">
            <a:noFill/>
          </a:ln>
        </p:spPr>
        <p:txBody>
          <a:bodyPr wrap="none" rtlCol="0">
            <a:spAutoFit/>
          </a:bodyPr>
          <a:lstStyle/>
          <a:p>
            <a:r>
              <a:rPr lang="en-US" sz="2400" b="1" dirty="0"/>
              <a:t>Wings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933910" cy="461665"/>
          </a:xfrm>
          <a:prstGeom prst="rect">
            <a:avLst/>
          </a:prstGeom>
          <a:noFill/>
          <a:ln w="38100">
            <a:noFill/>
          </a:ln>
        </p:spPr>
        <p:txBody>
          <a:bodyPr wrap="none" rtlCol="0">
            <a:spAutoFit/>
          </a:bodyPr>
          <a:lstStyle/>
          <a:p>
            <a:r>
              <a:rPr lang="en-US" sz="2400" b="1" dirty="0"/>
              <a:t>Beaks</a:t>
            </a:r>
          </a:p>
        </p:txBody>
      </p:sp>
      <p:sp>
        <p:nvSpPr>
          <p:cNvPr id="15" name="TextBox 14">
            <a:extLst>
              <a:ext uri="{FF2B5EF4-FFF2-40B4-BE49-F238E27FC236}">
                <a16:creationId xmlns:a16="http://schemas.microsoft.com/office/drawing/2014/main" id="{C32382F3-C9EF-2BE7-68BA-49FA8E98AAE6}"/>
              </a:ext>
            </a:extLst>
          </p:cNvPr>
          <p:cNvSpPr txBox="1"/>
          <p:nvPr/>
        </p:nvSpPr>
        <p:spPr>
          <a:xfrm>
            <a:off x="237126" y="5497368"/>
            <a:ext cx="1832361" cy="830997"/>
          </a:xfrm>
          <a:prstGeom prst="rect">
            <a:avLst/>
          </a:prstGeom>
          <a:noFill/>
          <a:ln w="38100">
            <a:noFill/>
          </a:ln>
        </p:spPr>
        <p:txBody>
          <a:bodyPr wrap="square" rtlCol="0">
            <a:spAutoFit/>
          </a:bodyPr>
          <a:lstStyle/>
          <a:p>
            <a:pPr algn="ctr"/>
            <a:r>
              <a:rPr lang="en-US" sz="2400" b="1" dirty="0"/>
              <a:t>Hard-shelled Eggs</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Feathers</a:t>
            </a:r>
          </a:p>
        </p:txBody>
      </p:sp>
      <p:sp>
        <p:nvSpPr>
          <p:cNvPr id="18" name="TextBox 17">
            <a:extLst>
              <a:ext uri="{FF2B5EF4-FFF2-40B4-BE49-F238E27FC236}">
                <a16:creationId xmlns:a16="http://schemas.microsoft.com/office/drawing/2014/main" id="{BD182CB8-F704-321F-1CD5-B1EB5BF84224}"/>
              </a:ext>
            </a:extLst>
          </p:cNvPr>
          <p:cNvSpPr txBox="1"/>
          <p:nvPr/>
        </p:nvSpPr>
        <p:spPr>
          <a:xfrm>
            <a:off x="8775761" y="4302784"/>
            <a:ext cx="2134304" cy="461665"/>
          </a:xfrm>
          <a:prstGeom prst="rect">
            <a:avLst/>
          </a:prstGeom>
          <a:noFill/>
          <a:ln w="38100">
            <a:noFill/>
          </a:ln>
        </p:spPr>
        <p:txBody>
          <a:bodyPr wrap="square" rtlCol="0">
            <a:spAutoFit/>
          </a:bodyPr>
          <a:lstStyle/>
          <a:p>
            <a:pPr algn="ctr"/>
            <a:r>
              <a:rPr lang="en-US" sz="2400" b="1" dirty="0"/>
              <a:t>Warm-blooded</a:t>
            </a:r>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0A8919D-A932-697D-6A80-E79438208A8F}"/>
              </a:ext>
            </a:extLst>
          </p:cNvPr>
          <p:cNvCxnSpPr>
            <a:cxnSpLocks/>
          </p:cNvCxnSpPr>
          <p:nvPr/>
        </p:nvCxnSpPr>
        <p:spPr>
          <a:xfrm>
            <a:off x="1954294" y="4728768"/>
            <a:ext cx="2664409" cy="332546"/>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290ECEC-CC95-BF29-EA9F-D26713D94F30}"/>
              </a:ext>
            </a:extLst>
          </p:cNvPr>
          <p:cNvCxnSpPr>
            <a:cxnSpLocks/>
            <a:stCxn id="3090" idx="2"/>
          </p:cNvCxnSpPr>
          <p:nvPr/>
        </p:nvCxnSpPr>
        <p:spPr>
          <a:xfrm flipH="1">
            <a:off x="6563093" y="3534184"/>
            <a:ext cx="2509416" cy="236862"/>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5EF578FD-F354-3C47-C513-CE8C3ABE8CBF}"/>
              </a:ext>
            </a:extLst>
          </p:cNvPr>
          <p:cNvSpPr txBox="1"/>
          <p:nvPr/>
        </p:nvSpPr>
        <p:spPr>
          <a:xfrm>
            <a:off x="7847795" y="1408081"/>
            <a:ext cx="4200414" cy="830997"/>
          </a:xfrm>
          <a:prstGeom prst="rect">
            <a:avLst/>
          </a:prstGeom>
          <a:noFill/>
          <a:ln w="38100">
            <a:noFill/>
          </a:ln>
        </p:spPr>
        <p:txBody>
          <a:bodyPr wrap="square" rtlCol="0">
            <a:spAutoFit/>
          </a:bodyPr>
          <a:lstStyle/>
          <a:p>
            <a:pPr algn="ctr"/>
            <a:r>
              <a:rPr lang="en-US" sz="2400" b="1" dirty="0"/>
              <a:t>What are the 6 features that make a bird a bird?</a:t>
            </a:r>
          </a:p>
        </p:txBody>
      </p: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10"/>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11"/>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12"/>
          <a:stretch>
            <a:fillRect/>
          </a:stretch>
        </p:blipFill>
        <p:spPr>
          <a:xfrm>
            <a:off x="4677429" y="211482"/>
            <a:ext cx="584200" cy="647700"/>
          </a:xfrm>
          <a:prstGeom prst="rect">
            <a:avLst/>
          </a:prstGeom>
        </p:spPr>
      </p:pic>
      <p:sp>
        <p:nvSpPr>
          <p:cNvPr id="75" name="Oval 74">
            <a:extLst>
              <a:ext uri="{FF2B5EF4-FFF2-40B4-BE49-F238E27FC236}">
                <a16:creationId xmlns:a16="http://schemas.microsoft.com/office/drawing/2014/main" id="{CF60CFD4-FD11-8813-5E4A-CB2AF1C81764}"/>
              </a:ext>
            </a:extLst>
          </p:cNvPr>
          <p:cNvSpPr/>
          <p:nvPr/>
        </p:nvSpPr>
        <p:spPr>
          <a:xfrm>
            <a:off x="271881" y="3993517"/>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ED3DB093-46B9-3420-3F9D-5949AC490A6A}"/>
              </a:ext>
            </a:extLst>
          </p:cNvPr>
          <p:cNvSpPr txBox="1"/>
          <p:nvPr/>
        </p:nvSpPr>
        <p:spPr>
          <a:xfrm>
            <a:off x="371802" y="4025482"/>
            <a:ext cx="340158" cy="461665"/>
          </a:xfrm>
          <a:prstGeom prst="rect">
            <a:avLst/>
          </a:prstGeom>
          <a:noFill/>
        </p:spPr>
        <p:txBody>
          <a:bodyPr wrap="none" rtlCol="0">
            <a:spAutoFit/>
          </a:bodyPr>
          <a:lstStyle/>
          <a:p>
            <a:r>
              <a:rPr lang="en-US" sz="2400" b="1" dirty="0"/>
              <a:t>4</a:t>
            </a:r>
          </a:p>
        </p:txBody>
      </p:sp>
      <p:pic>
        <p:nvPicPr>
          <p:cNvPr id="81" name="Picture 80">
            <a:extLst>
              <a:ext uri="{FF2B5EF4-FFF2-40B4-BE49-F238E27FC236}">
                <a16:creationId xmlns:a16="http://schemas.microsoft.com/office/drawing/2014/main" id="{6D7DFC56-EA6F-71E0-4FB2-74B69B1E3B42}"/>
              </a:ext>
            </a:extLst>
          </p:cNvPr>
          <p:cNvPicPr>
            <a:picLocks noChangeAspect="1"/>
          </p:cNvPicPr>
          <p:nvPr/>
        </p:nvPicPr>
        <p:blipFill>
          <a:blip r:embed="rId13"/>
          <a:stretch>
            <a:fillRect/>
          </a:stretch>
        </p:blipFill>
        <p:spPr>
          <a:xfrm>
            <a:off x="8893455" y="2816946"/>
            <a:ext cx="584200" cy="647700"/>
          </a:xfrm>
          <a:prstGeom prst="rect">
            <a:avLst/>
          </a:prstGeom>
        </p:spPr>
      </p:pic>
    </p:spTree>
    <p:extLst>
      <p:ext uri="{BB962C8B-B14F-4D97-AF65-F5344CB8AC3E}">
        <p14:creationId xmlns:p14="http://schemas.microsoft.com/office/powerpoint/2010/main" val="3832810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BF30EA8-BBBB-5045-A7E7-475ADE920254}"/>
              </a:ext>
            </a:extLst>
          </p:cNvPr>
          <p:cNvSpPr txBox="1">
            <a:spLocks/>
          </p:cNvSpPr>
          <p:nvPr/>
        </p:nvSpPr>
        <p:spPr>
          <a:xfrm>
            <a:off x="7903894" y="-285386"/>
            <a:ext cx="5105400" cy="137373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kern="1200" dirty="0">
                <a:solidFill>
                  <a:schemeClr val="tx1"/>
                </a:solidFill>
                <a:latin typeface="+mj-lt"/>
                <a:ea typeface="+mj-ea"/>
                <a:cs typeface="+mj-cs"/>
              </a:rPr>
              <a:t>What are birds?</a:t>
            </a:r>
          </a:p>
        </p:txBody>
      </p:sp>
      <p:pic>
        <p:nvPicPr>
          <p:cNvPr id="16" name="Picture 15">
            <a:extLst>
              <a:ext uri="{FF2B5EF4-FFF2-40B4-BE49-F238E27FC236}">
                <a16:creationId xmlns:a16="http://schemas.microsoft.com/office/drawing/2014/main" id="{AE266054-BD92-FD44-818E-4862F7E9911F}"/>
              </a:ext>
            </a:extLst>
          </p:cNvPr>
          <p:cNvPicPr>
            <a:picLocks noChangeAspect="1"/>
          </p:cNvPicPr>
          <p:nvPr/>
        </p:nvPicPr>
        <p:blipFill>
          <a:blip r:embed="rId3"/>
          <a:stretch>
            <a:fillRect/>
          </a:stretch>
        </p:blipFill>
        <p:spPr>
          <a:xfrm>
            <a:off x="7903893" y="1048829"/>
            <a:ext cx="4095072" cy="380037"/>
          </a:xfrm>
          <a:prstGeom prst="rect">
            <a:avLst/>
          </a:prstGeom>
        </p:spPr>
      </p:pic>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16430A-7CAD-ED62-B6C1-FC2401558B9B}"/>
              </a:ext>
            </a:extLst>
          </p:cNvPr>
          <p:cNvSpPr txBox="1"/>
          <p:nvPr/>
        </p:nvSpPr>
        <p:spPr>
          <a:xfrm>
            <a:off x="3510066" y="6256321"/>
            <a:ext cx="1899623" cy="584775"/>
          </a:xfrm>
          <a:prstGeom prst="rect">
            <a:avLst/>
          </a:prstGeom>
          <a:noFill/>
        </p:spPr>
        <p:txBody>
          <a:bodyPr wrap="none" rtlCol="0">
            <a:spAutoFit/>
          </a:bodyPr>
          <a:lstStyle/>
          <a:p>
            <a:r>
              <a:rPr lang="en-US" dirty="0"/>
              <a:t>Rock Pigeon</a:t>
            </a:r>
          </a:p>
          <a:p>
            <a:r>
              <a:rPr lang="en-US" sz="1400" dirty="0"/>
              <a:t>Art by Liz Clayton Fuller</a:t>
            </a:r>
          </a:p>
        </p:txBody>
      </p:sp>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7" cstate="hqprint">
            <a:extLst>
              <a:ext uri="{28A0092B-C50C-407E-A947-70E740481C1C}">
                <a14:useLocalDpi xmlns:a14="http://schemas.microsoft.com/office/drawing/2010/main"/>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8" name="Picture 16" descr="Why Do Birds Have Hollow Bones? It's Not to Make Them Lighter | Nature and  Wildlife | Discovery">
            <a:extLst>
              <a:ext uri="{FF2B5EF4-FFF2-40B4-BE49-F238E27FC236}">
                <a16:creationId xmlns:a16="http://schemas.microsoft.com/office/drawing/2014/main" id="{C9BD0E67-BC74-BFBB-3425-0418C8598EDB}"/>
              </a:ext>
            </a:extLst>
          </p:cNvPr>
          <p:cNvPicPr>
            <a:picLocks noChangeAspect="1" noChangeArrowheads="1"/>
          </p:cNvPicPr>
          <p:nvPr/>
        </p:nvPicPr>
        <p:blipFill rotWithShape="1">
          <a:blip r:embed="rId8" cstate="hqprint">
            <a:extLst>
              <a:ext uri="{28A0092B-C50C-407E-A947-70E740481C1C}">
                <a14:useLocalDpi xmlns:a14="http://schemas.microsoft.com/office/drawing/2010/main"/>
              </a:ext>
            </a:extLst>
          </a:blip>
          <a:srcRect/>
          <a:stretch/>
        </p:blipFill>
        <p:spPr bwMode="auto">
          <a:xfrm>
            <a:off x="6850268" y="4445784"/>
            <a:ext cx="153729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0" name="Picture 18" descr="Warm-blooded - Wikipedia">
            <a:extLst>
              <a:ext uri="{FF2B5EF4-FFF2-40B4-BE49-F238E27FC236}">
                <a16:creationId xmlns:a16="http://schemas.microsoft.com/office/drawing/2014/main" id="{A57D8E04-1FA9-84C3-B8AF-0C764CC56BDA}"/>
              </a:ext>
            </a:extLst>
          </p:cNvPr>
          <p:cNvPicPr>
            <a:picLocks noChangeAspect="1" noChangeArrowheads="1"/>
          </p:cNvPicPr>
          <p:nvPr/>
        </p:nvPicPr>
        <p:blipFill rotWithShape="1">
          <a:blip r:embed="rId9" cstate="hqprint">
            <a:extLst>
              <a:ext uri="{28A0092B-C50C-407E-A947-70E740481C1C}">
                <a14:useLocalDpi xmlns:a14="http://schemas.microsoft.com/office/drawing/2010/main"/>
              </a:ext>
            </a:extLst>
          </a:blip>
          <a:srcRect/>
          <a:stretch/>
        </p:blipFill>
        <p:spPr bwMode="auto">
          <a:xfrm>
            <a:off x="9072509" y="2765584"/>
            <a:ext cx="154242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2" name="Picture 20">
            <a:extLst>
              <a:ext uri="{FF2B5EF4-FFF2-40B4-BE49-F238E27FC236}">
                <a16:creationId xmlns:a16="http://schemas.microsoft.com/office/drawing/2014/main" id="{159B1D86-0A69-D126-D012-DEB9D53F6956}"/>
              </a:ext>
            </a:extLst>
          </p:cNvPr>
          <p:cNvPicPr>
            <a:picLocks noChangeAspect="1" noChangeArrowheads="1"/>
          </p:cNvPicPr>
          <p:nvPr/>
        </p:nvPicPr>
        <p:blipFill rotWithShape="1">
          <a:blip r:embed="rId10" cstate="hqprint">
            <a:extLst>
              <a:ext uri="{28A0092B-C50C-407E-A947-70E740481C1C}">
                <a14:useLocalDpi xmlns:a14="http://schemas.microsoft.com/office/drawing/2010/main"/>
              </a:ext>
            </a:extLst>
          </a:blip>
          <a:srcRect/>
          <a:stretch/>
        </p:blipFill>
        <p:spPr bwMode="auto">
          <a:xfrm>
            <a:off x="384666" y="3960168"/>
            <a:ext cx="1537282"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973343" cy="461665"/>
          </a:xfrm>
          <a:prstGeom prst="rect">
            <a:avLst/>
          </a:prstGeom>
          <a:noFill/>
          <a:ln w="38100">
            <a:noFill/>
          </a:ln>
        </p:spPr>
        <p:txBody>
          <a:bodyPr wrap="none" rtlCol="0">
            <a:spAutoFit/>
          </a:bodyPr>
          <a:lstStyle/>
          <a:p>
            <a:r>
              <a:rPr lang="en-US" sz="2400" b="1" dirty="0"/>
              <a:t>Wings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933910" cy="461665"/>
          </a:xfrm>
          <a:prstGeom prst="rect">
            <a:avLst/>
          </a:prstGeom>
          <a:noFill/>
          <a:ln w="38100">
            <a:noFill/>
          </a:ln>
        </p:spPr>
        <p:txBody>
          <a:bodyPr wrap="none" rtlCol="0">
            <a:spAutoFit/>
          </a:bodyPr>
          <a:lstStyle/>
          <a:p>
            <a:r>
              <a:rPr lang="en-US" sz="2400" b="1" dirty="0"/>
              <a:t>Beaks</a:t>
            </a:r>
          </a:p>
        </p:txBody>
      </p:sp>
      <p:sp>
        <p:nvSpPr>
          <p:cNvPr id="15" name="TextBox 14">
            <a:extLst>
              <a:ext uri="{FF2B5EF4-FFF2-40B4-BE49-F238E27FC236}">
                <a16:creationId xmlns:a16="http://schemas.microsoft.com/office/drawing/2014/main" id="{C32382F3-C9EF-2BE7-68BA-49FA8E98AAE6}"/>
              </a:ext>
            </a:extLst>
          </p:cNvPr>
          <p:cNvSpPr txBox="1"/>
          <p:nvPr/>
        </p:nvSpPr>
        <p:spPr>
          <a:xfrm>
            <a:off x="237126" y="5497368"/>
            <a:ext cx="1832361" cy="830997"/>
          </a:xfrm>
          <a:prstGeom prst="rect">
            <a:avLst/>
          </a:prstGeom>
          <a:noFill/>
          <a:ln w="38100">
            <a:noFill/>
          </a:ln>
        </p:spPr>
        <p:txBody>
          <a:bodyPr wrap="square" rtlCol="0">
            <a:spAutoFit/>
          </a:bodyPr>
          <a:lstStyle/>
          <a:p>
            <a:pPr algn="ctr"/>
            <a:r>
              <a:rPr lang="en-US" sz="2400" b="1" dirty="0"/>
              <a:t>Hard-shelled Eggs</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Feathers</a:t>
            </a:r>
          </a:p>
        </p:txBody>
      </p:sp>
      <p:sp>
        <p:nvSpPr>
          <p:cNvPr id="18" name="TextBox 17">
            <a:extLst>
              <a:ext uri="{FF2B5EF4-FFF2-40B4-BE49-F238E27FC236}">
                <a16:creationId xmlns:a16="http://schemas.microsoft.com/office/drawing/2014/main" id="{BD182CB8-F704-321F-1CD5-B1EB5BF84224}"/>
              </a:ext>
            </a:extLst>
          </p:cNvPr>
          <p:cNvSpPr txBox="1"/>
          <p:nvPr/>
        </p:nvSpPr>
        <p:spPr>
          <a:xfrm>
            <a:off x="8775761" y="4302784"/>
            <a:ext cx="2134304" cy="461665"/>
          </a:xfrm>
          <a:prstGeom prst="rect">
            <a:avLst/>
          </a:prstGeom>
          <a:noFill/>
          <a:ln w="38100">
            <a:noFill/>
          </a:ln>
        </p:spPr>
        <p:txBody>
          <a:bodyPr wrap="square" rtlCol="0">
            <a:spAutoFit/>
          </a:bodyPr>
          <a:lstStyle/>
          <a:p>
            <a:pPr algn="ctr"/>
            <a:r>
              <a:rPr lang="en-US" sz="2400" b="1" dirty="0"/>
              <a:t>Warm-blooded</a:t>
            </a:r>
          </a:p>
        </p:txBody>
      </p:sp>
      <p:sp>
        <p:nvSpPr>
          <p:cNvPr id="19" name="TextBox 18">
            <a:extLst>
              <a:ext uri="{FF2B5EF4-FFF2-40B4-BE49-F238E27FC236}">
                <a16:creationId xmlns:a16="http://schemas.microsoft.com/office/drawing/2014/main" id="{1AB19C21-0AB8-9411-AEB9-B713F6950DC7}"/>
              </a:ext>
            </a:extLst>
          </p:cNvPr>
          <p:cNvSpPr txBox="1"/>
          <p:nvPr/>
        </p:nvSpPr>
        <p:spPr>
          <a:xfrm>
            <a:off x="6413578" y="5999131"/>
            <a:ext cx="2339319" cy="830997"/>
          </a:xfrm>
          <a:prstGeom prst="rect">
            <a:avLst/>
          </a:prstGeom>
          <a:noFill/>
          <a:ln w="38100">
            <a:noFill/>
          </a:ln>
        </p:spPr>
        <p:txBody>
          <a:bodyPr wrap="square" rtlCol="0">
            <a:spAutoFit/>
          </a:bodyPr>
          <a:lstStyle/>
          <a:p>
            <a:pPr algn="ctr"/>
            <a:r>
              <a:rPr lang="en-US" sz="2400" b="1" dirty="0"/>
              <a:t>Lightweight Bones</a:t>
            </a:r>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0A8919D-A932-697D-6A80-E79438208A8F}"/>
              </a:ext>
            </a:extLst>
          </p:cNvPr>
          <p:cNvCxnSpPr>
            <a:cxnSpLocks/>
          </p:cNvCxnSpPr>
          <p:nvPr/>
        </p:nvCxnSpPr>
        <p:spPr>
          <a:xfrm>
            <a:off x="1954294" y="4728768"/>
            <a:ext cx="2664409" cy="332546"/>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614A36C-85A2-4994-1CD0-F24877E0BA7E}"/>
              </a:ext>
            </a:extLst>
          </p:cNvPr>
          <p:cNvCxnSpPr>
            <a:cxnSpLocks/>
            <a:stCxn id="3088" idx="2"/>
          </p:cNvCxnSpPr>
          <p:nvPr/>
        </p:nvCxnSpPr>
        <p:spPr>
          <a:xfrm flipH="1">
            <a:off x="5257358" y="5214384"/>
            <a:ext cx="1592910" cy="19588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290ECEC-CC95-BF29-EA9F-D26713D94F30}"/>
              </a:ext>
            </a:extLst>
          </p:cNvPr>
          <p:cNvCxnSpPr>
            <a:cxnSpLocks/>
            <a:stCxn id="3090" idx="2"/>
          </p:cNvCxnSpPr>
          <p:nvPr/>
        </p:nvCxnSpPr>
        <p:spPr>
          <a:xfrm flipH="1">
            <a:off x="6563093" y="3534184"/>
            <a:ext cx="2509416" cy="236862"/>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5EF578FD-F354-3C47-C513-CE8C3ABE8CBF}"/>
              </a:ext>
            </a:extLst>
          </p:cNvPr>
          <p:cNvSpPr txBox="1"/>
          <p:nvPr/>
        </p:nvSpPr>
        <p:spPr>
          <a:xfrm>
            <a:off x="7847795" y="1408081"/>
            <a:ext cx="4200414" cy="830997"/>
          </a:xfrm>
          <a:prstGeom prst="rect">
            <a:avLst/>
          </a:prstGeom>
          <a:noFill/>
          <a:ln w="38100">
            <a:noFill/>
          </a:ln>
        </p:spPr>
        <p:txBody>
          <a:bodyPr wrap="square" rtlCol="0">
            <a:spAutoFit/>
          </a:bodyPr>
          <a:lstStyle/>
          <a:p>
            <a:pPr algn="ctr"/>
            <a:r>
              <a:rPr lang="en-US" sz="2400" b="1" dirty="0"/>
              <a:t>What are the 6 features that make a bird a bird?</a:t>
            </a:r>
          </a:p>
        </p:txBody>
      </p: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11"/>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12"/>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13"/>
          <a:stretch>
            <a:fillRect/>
          </a:stretch>
        </p:blipFill>
        <p:spPr>
          <a:xfrm>
            <a:off x="4677429" y="211482"/>
            <a:ext cx="584200" cy="647700"/>
          </a:xfrm>
          <a:prstGeom prst="rect">
            <a:avLst/>
          </a:prstGeom>
        </p:spPr>
      </p:pic>
      <p:sp>
        <p:nvSpPr>
          <p:cNvPr id="75" name="Oval 74">
            <a:extLst>
              <a:ext uri="{FF2B5EF4-FFF2-40B4-BE49-F238E27FC236}">
                <a16:creationId xmlns:a16="http://schemas.microsoft.com/office/drawing/2014/main" id="{CF60CFD4-FD11-8813-5E4A-CB2AF1C81764}"/>
              </a:ext>
            </a:extLst>
          </p:cNvPr>
          <p:cNvSpPr/>
          <p:nvPr/>
        </p:nvSpPr>
        <p:spPr>
          <a:xfrm>
            <a:off x="271881" y="3993517"/>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ED3DB093-46B9-3420-3F9D-5949AC490A6A}"/>
              </a:ext>
            </a:extLst>
          </p:cNvPr>
          <p:cNvSpPr txBox="1"/>
          <p:nvPr/>
        </p:nvSpPr>
        <p:spPr>
          <a:xfrm>
            <a:off x="371802" y="4025482"/>
            <a:ext cx="340158" cy="461665"/>
          </a:xfrm>
          <a:prstGeom prst="rect">
            <a:avLst/>
          </a:prstGeom>
          <a:noFill/>
        </p:spPr>
        <p:txBody>
          <a:bodyPr wrap="none" rtlCol="0">
            <a:spAutoFit/>
          </a:bodyPr>
          <a:lstStyle/>
          <a:p>
            <a:r>
              <a:rPr lang="en-US" sz="2400" b="1" dirty="0"/>
              <a:t>4</a:t>
            </a:r>
          </a:p>
        </p:txBody>
      </p:sp>
      <p:sp>
        <p:nvSpPr>
          <p:cNvPr id="79" name="Oval 78">
            <a:extLst>
              <a:ext uri="{FF2B5EF4-FFF2-40B4-BE49-F238E27FC236}">
                <a16:creationId xmlns:a16="http://schemas.microsoft.com/office/drawing/2014/main" id="{85813B9C-1E38-4EC7-C345-2BB688647398}"/>
              </a:ext>
            </a:extLst>
          </p:cNvPr>
          <p:cNvSpPr/>
          <p:nvPr/>
        </p:nvSpPr>
        <p:spPr>
          <a:xfrm>
            <a:off x="6742772" y="4484320"/>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BCCA7DD3-CB6B-9C99-E978-31C952734BD7}"/>
              </a:ext>
            </a:extLst>
          </p:cNvPr>
          <p:cNvSpPr txBox="1"/>
          <p:nvPr/>
        </p:nvSpPr>
        <p:spPr>
          <a:xfrm>
            <a:off x="6842693" y="4516285"/>
            <a:ext cx="340158" cy="461665"/>
          </a:xfrm>
          <a:prstGeom prst="rect">
            <a:avLst/>
          </a:prstGeom>
          <a:noFill/>
        </p:spPr>
        <p:txBody>
          <a:bodyPr wrap="none" rtlCol="0">
            <a:spAutoFit/>
          </a:bodyPr>
          <a:lstStyle/>
          <a:p>
            <a:r>
              <a:rPr lang="en-US" sz="2400" b="1" dirty="0"/>
              <a:t>6</a:t>
            </a:r>
          </a:p>
        </p:txBody>
      </p:sp>
      <p:pic>
        <p:nvPicPr>
          <p:cNvPr id="81" name="Picture 80">
            <a:extLst>
              <a:ext uri="{FF2B5EF4-FFF2-40B4-BE49-F238E27FC236}">
                <a16:creationId xmlns:a16="http://schemas.microsoft.com/office/drawing/2014/main" id="{6D7DFC56-EA6F-71E0-4FB2-74B69B1E3B42}"/>
              </a:ext>
            </a:extLst>
          </p:cNvPr>
          <p:cNvPicPr>
            <a:picLocks noChangeAspect="1"/>
          </p:cNvPicPr>
          <p:nvPr/>
        </p:nvPicPr>
        <p:blipFill>
          <a:blip r:embed="rId14"/>
          <a:stretch>
            <a:fillRect/>
          </a:stretch>
        </p:blipFill>
        <p:spPr>
          <a:xfrm>
            <a:off x="8893455" y="2816946"/>
            <a:ext cx="584200" cy="647700"/>
          </a:xfrm>
          <a:prstGeom prst="rect">
            <a:avLst/>
          </a:prstGeom>
        </p:spPr>
      </p:pic>
    </p:spTree>
    <p:extLst>
      <p:ext uri="{BB962C8B-B14F-4D97-AF65-F5344CB8AC3E}">
        <p14:creationId xmlns:p14="http://schemas.microsoft.com/office/powerpoint/2010/main" val="2921270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BF30EA8-BBBB-5045-A7E7-475ADE920254}"/>
              </a:ext>
            </a:extLst>
          </p:cNvPr>
          <p:cNvSpPr txBox="1">
            <a:spLocks/>
          </p:cNvSpPr>
          <p:nvPr/>
        </p:nvSpPr>
        <p:spPr>
          <a:xfrm>
            <a:off x="7903894" y="-285386"/>
            <a:ext cx="5105400" cy="137373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kern="1200" dirty="0">
                <a:solidFill>
                  <a:schemeClr val="tx1"/>
                </a:solidFill>
                <a:latin typeface="+mj-lt"/>
                <a:ea typeface="+mj-ea"/>
                <a:cs typeface="+mj-cs"/>
              </a:rPr>
              <a:t>What are birds?</a:t>
            </a:r>
          </a:p>
        </p:txBody>
      </p:sp>
      <p:pic>
        <p:nvPicPr>
          <p:cNvPr id="16" name="Picture 15">
            <a:extLst>
              <a:ext uri="{FF2B5EF4-FFF2-40B4-BE49-F238E27FC236}">
                <a16:creationId xmlns:a16="http://schemas.microsoft.com/office/drawing/2014/main" id="{AE266054-BD92-FD44-818E-4862F7E9911F}"/>
              </a:ext>
            </a:extLst>
          </p:cNvPr>
          <p:cNvPicPr>
            <a:picLocks noChangeAspect="1"/>
          </p:cNvPicPr>
          <p:nvPr/>
        </p:nvPicPr>
        <p:blipFill>
          <a:blip r:embed="rId3"/>
          <a:stretch>
            <a:fillRect/>
          </a:stretch>
        </p:blipFill>
        <p:spPr>
          <a:xfrm>
            <a:off x="7903893" y="1048829"/>
            <a:ext cx="4095072" cy="380037"/>
          </a:xfrm>
          <a:prstGeom prst="rect">
            <a:avLst/>
          </a:prstGeom>
        </p:spPr>
      </p:pic>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16430A-7CAD-ED62-B6C1-FC2401558B9B}"/>
              </a:ext>
            </a:extLst>
          </p:cNvPr>
          <p:cNvSpPr txBox="1"/>
          <p:nvPr/>
        </p:nvSpPr>
        <p:spPr>
          <a:xfrm>
            <a:off x="3510066" y="6256321"/>
            <a:ext cx="1899623" cy="584775"/>
          </a:xfrm>
          <a:prstGeom prst="rect">
            <a:avLst/>
          </a:prstGeom>
          <a:noFill/>
        </p:spPr>
        <p:txBody>
          <a:bodyPr wrap="none" rtlCol="0">
            <a:spAutoFit/>
          </a:bodyPr>
          <a:lstStyle/>
          <a:p>
            <a:r>
              <a:rPr lang="en-US" dirty="0"/>
              <a:t>Rock Pigeon</a:t>
            </a:r>
          </a:p>
          <a:p>
            <a:r>
              <a:rPr lang="en-US" sz="1400" dirty="0"/>
              <a:t>Art by Liz Clayton Fuller</a:t>
            </a:r>
          </a:p>
        </p:txBody>
      </p:sp>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7" cstate="hqprint">
            <a:extLst>
              <a:ext uri="{28A0092B-C50C-407E-A947-70E740481C1C}">
                <a14:useLocalDpi xmlns:a14="http://schemas.microsoft.com/office/drawing/2010/main"/>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8" name="Picture 16" descr="Why Do Birds Have Hollow Bones? It's Not to Make Them Lighter | Nature and  Wildlife | Discovery">
            <a:extLst>
              <a:ext uri="{FF2B5EF4-FFF2-40B4-BE49-F238E27FC236}">
                <a16:creationId xmlns:a16="http://schemas.microsoft.com/office/drawing/2014/main" id="{C9BD0E67-BC74-BFBB-3425-0418C8598EDB}"/>
              </a:ext>
            </a:extLst>
          </p:cNvPr>
          <p:cNvPicPr>
            <a:picLocks noChangeAspect="1" noChangeArrowheads="1"/>
          </p:cNvPicPr>
          <p:nvPr/>
        </p:nvPicPr>
        <p:blipFill rotWithShape="1">
          <a:blip r:embed="rId8" cstate="hqprint">
            <a:extLst>
              <a:ext uri="{28A0092B-C50C-407E-A947-70E740481C1C}">
                <a14:useLocalDpi xmlns:a14="http://schemas.microsoft.com/office/drawing/2010/main"/>
              </a:ext>
            </a:extLst>
          </a:blip>
          <a:srcRect/>
          <a:stretch/>
        </p:blipFill>
        <p:spPr bwMode="auto">
          <a:xfrm>
            <a:off x="6850268" y="4445784"/>
            <a:ext cx="153729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0" name="Picture 18" descr="Warm-blooded - Wikipedia">
            <a:extLst>
              <a:ext uri="{FF2B5EF4-FFF2-40B4-BE49-F238E27FC236}">
                <a16:creationId xmlns:a16="http://schemas.microsoft.com/office/drawing/2014/main" id="{A57D8E04-1FA9-84C3-B8AF-0C764CC56BDA}"/>
              </a:ext>
            </a:extLst>
          </p:cNvPr>
          <p:cNvPicPr>
            <a:picLocks noChangeAspect="1" noChangeArrowheads="1"/>
          </p:cNvPicPr>
          <p:nvPr/>
        </p:nvPicPr>
        <p:blipFill rotWithShape="1">
          <a:blip r:embed="rId9" cstate="hqprint">
            <a:extLst>
              <a:ext uri="{28A0092B-C50C-407E-A947-70E740481C1C}">
                <a14:useLocalDpi xmlns:a14="http://schemas.microsoft.com/office/drawing/2010/main"/>
              </a:ext>
            </a:extLst>
          </a:blip>
          <a:srcRect/>
          <a:stretch/>
        </p:blipFill>
        <p:spPr bwMode="auto">
          <a:xfrm>
            <a:off x="9072509" y="2765584"/>
            <a:ext cx="154242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2" name="Picture 20">
            <a:extLst>
              <a:ext uri="{FF2B5EF4-FFF2-40B4-BE49-F238E27FC236}">
                <a16:creationId xmlns:a16="http://schemas.microsoft.com/office/drawing/2014/main" id="{159B1D86-0A69-D126-D012-DEB9D53F6956}"/>
              </a:ext>
            </a:extLst>
          </p:cNvPr>
          <p:cNvPicPr>
            <a:picLocks noChangeAspect="1" noChangeArrowheads="1"/>
          </p:cNvPicPr>
          <p:nvPr/>
        </p:nvPicPr>
        <p:blipFill rotWithShape="1">
          <a:blip r:embed="rId10" cstate="hqprint">
            <a:extLst>
              <a:ext uri="{28A0092B-C50C-407E-A947-70E740481C1C}">
                <a14:useLocalDpi xmlns:a14="http://schemas.microsoft.com/office/drawing/2010/main"/>
              </a:ext>
            </a:extLst>
          </a:blip>
          <a:srcRect/>
          <a:stretch/>
        </p:blipFill>
        <p:spPr bwMode="auto">
          <a:xfrm>
            <a:off x="384666" y="3960168"/>
            <a:ext cx="1537282"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973343" cy="461665"/>
          </a:xfrm>
          <a:prstGeom prst="rect">
            <a:avLst/>
          </a:prstGeom>
          <a:noFill/>
          <a:ln w="38100">
            <a:noFill/>
          </a:ln>
        </p:spPr>
        <p:txBody>
          <a:bodyPr wrap="none" rtlCol="0">
            <a:spAutoFit/>
          </a:bodyPr>
          <a:lstStyle/>
          <a:p>
            <a:r>
              <a:rPr lang="en-US" sz="2400" b="1" dirty="0"/>
              <a:t>Wings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933910" cy="461665"/>
          </a:xfrm>
          <a:prstGeom prst="rect">
            <a:avLst/>
          </a:prstGeom>
          <a:noFill/>
          <a:ln w="38100">
            <a:noFill/>
          </a:ln>
        </p:spPr>
        <p:txBody>
          <a:bodyPr wrap="none" rtlCol="0">
            <a:spAutoFit/>
          </a:bodyPr>
          <a:lstStyle/>
          <a:p>
            <a:r>
              <a:rPr lang="en-US" sz="2400" b="1" dirty="0"/>
              <a:t>Beaks</a:t>
            </a:r>
          </a:p>
        </p:txBody>
      </p:sp>
      <p:sp>
        <p:nvSpPr>
          <p:cNvPr id="15" name="TextBox 14">
            <a:extLst>
              <a:ext uri="{FF2B5EF4-FFF2-40B4-BE49-F238E27FC236}">
                <a16:creationId xmlns:a16="http://schemas.microsoft.com/office/drawing/2014/main" id="{C32382F3-C9EF-2BE7-68BA-49FA8E98AAE6}"/>
              </a:ext>
            </a:extLst>
          </p:cNvPr>
          <p:cNvSpPr txBox="1"/>
          <p:nvPr/>
        </p:nvSpPr>
        <p:spPr>
          <a:xfrm>
            <a:off x="237126" y="5497368"/>
            <a:ext cx="1832361" cy="830997"/>
          </a:xfrm>
          <a:prstGeom prst="rect">
            <a:avLst/>
          </a:prstGeom>
          <a:noFill/>
          <a:ln w="38100">
            <a:noFill/>
          </a:ln>
        </p:spPr>
        <p:txBody>
          <a:bodyPr wrap="square" rtlCol="0">
            <a:spAutoFit/>
          </a:bodyPr>
          <a:lstStyle/>
          <a:p>
            <a:pPr algn="ctr"/>
            <a:r>
              <a:rPr lang="en-US" sz="2400" b="1" dirty="0"/>
              <a:t>Hard-shelled Eggs</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Feathers</a:t>
            </a:r>
          </a:p>
        </p:txBody>
      </p:sp>
      <p:sp>
        <p:nvSpPr>
          <p:cNvPr id="18" name="TextBox 17">
            <a:extLst>
              <a:ext uri="{FF2B5EF4-FFF2-40B4-BE49-F238E27FC236}">
                <a16:creationId xmlns:a16="http://schemas.microsoft.com/office/drawing/2014/main" id="{BD182CB8-F704-321F-1CD5-B1EB5BF84224}"/>
              </a:ext>
            </a:extLst>
          </p:cNvPr>
          <p:cNvSpPr txBox="1"/>
          <p:nvPr/>
        </p:nvSpPr>
        <p:spPr>
          <a:xfrm>
            <a:off x="8775761" y="4302784"/>
            <a:ext cx="2134304" cy="461665"/>
          </a:xfrm>
          <a:prstGeom prst="rect">
            <a:avLst/>
          </a:prstGeom>
          <a:noFill/>
          <a:ln w="38100">
            <a:noFill/>
          </a:ln>
        </p:spPr>
        <p:txBody>
          <a:bodyPr wrap="square" rtlCol="0">
            <a:spAutoFit/>
          </a:bodyPr>
          <a:lstStyle/>
          <a:p>
            <a:pPr algn="ctr"/>
            <a:r>
              <a:rPr lang="en-US" sz="2400" b="1" dirty="0"/>
              <a:t>Warm-blooded</a:t>
            </a:r>
          </a:p>
        </p:txBody>
      </p:sp>
      <p:sp>
        <p:nvSpPr>
          <p:cNvPr id="19" name="TextBox 18">
            <a:extLst>
              <a:ext uri="{FF2B5EF4-FFF2-40B4-BE49-F238E27FC236}">
                <a16:creationId xmlns:a16="http://schemas.microsoft.com/office/drawing/2014/main" id="{1AB19C21-0AB8-9411-AEB9-B713F6950DC7}"/>
              </a:ext>
            </a:extLst>
          </p:cNvPr>
          <p:cNvSpPr txBox="1"/>
          <p:nvPr/>
        </p:nvSpPr>
        <p:spPr>
          <a:xfrm>
            <a:off x="6413578" y="5999131"/>
            <a:ext cx="2339319" cy="830997"/>
          </a:xfrm>
          <a:prstGeom prst="rect">
            <a:avLst/>
          </a:prstGeom>
          <a:noFill/>
          <a:ln w="38100">
            <a:noFill/>
          </a:ln>
        </p:spPr>
        <p:txBody>
          <a:bodyPr wrap="square" rtlCol="0">
            <a:spAutoFit/>
          </a:bodyPr>
          <a:lstStyle/>
          <a:p>
            <a:pPr algn="ctr"/>
            <a:r>
              <a:rPr lang="en-US" sz="2400" b="1" dirty="0"/>
              <a:t>Lightweight Bones</a:t>
            </a:r>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0A8919D-A932-697D-6A80-E79438208A8F}"/>
              </a:ext>
            </a:extLst>
          </p:cNvPr>
          <p:cNvCxnSpPr>
            <a:cxnSpLocks/>
          </p:cNvCxnSpPr>
          <p:nvPr/>
        </p:nvCxnSpPr>
        <p:spPr>
          <a:xfrm>
            <a:off x="1954294" y="4728768"/>
            <a:ext cx="2664409" cy="332546"/>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614A36C-85A2-4994-1CD0-F24877E0BA7E}"/>
              </a:ext>
            </a:extLst>
          </p:cNvPr>
          <p:cNvCxnSpPr>
            <a:cxnSpLocks/>
            <a:stCxn id="3088" idx="2"/>
          </p:cNvCxnSpPr>
          <p:nvPr/>
        </p:nvCxnSpPr>
        <p:spPr>
          <a:xfrm flipH="1">
            <a:off x="5257358" y="5214384"/>
            <a:ext cx="1592910" cy="19588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290ECEC-CC95-BF29-EA9F-D26713D94F30}"/>
              </a:ext>
            </a:extLst>
          </p:cNvPr>
          <p:cNvCxnSpPr>
            <a:cxnSpLocks/>
            <a:stCxn id="3090" idx="2"/>
          </p:cNvCxnSpPr>
          <p:nvPr/>
        </p:nvCxnSpPr>
        <p:spPr>
          <a:xfrm flipH="1">
            <a:off x="6563093" y="3534184"/>
            <a:ext cx="2509416" cy="236862"/>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1E9BE1FB-CDE9-FBC8-4F7A-17A1D6C2DD3F}"/>
              </a:ext>
            </a:extLst>
          </p:cNvPr>
          <p:cNvSpPr txBox="1"/>
          <p:nvPr/>
        </p:nvSpPr>
        <p:spPr>
          <a:xfrm>
            <a:off x="8572181" y="5499644"/>
            <a:ext cx="3715238" cy="1015663"/>
          </a:xfrm>
          <a:prstGeom prst="rect">
            <a:avLst/>
          </a:prstGeom>
          <a:noFill/>
          <a:ln w="38100">
            <a:noFill/>
          </a:ln>
        </p:spPr>
        <p:txBody>
          <a:bodyPr wrap="square" rtlCol="0">
            <a:spAutoFit/>
          </a:bodyPr>
          <a:lstStyle/>
          <a:p>
            <a:pPr algn="ctr"/>
            <a:r>
              <a:rPr lang="en-US" sz="2000" b="1" dirty="0"/>
              <a:t>For more bird anatomy check out:</a:t>
            </a:r>
          </a:p>
          <a:p>
            <a:pPr algn="ctr"/>
            <a:r>
              <a:rPr lang="en-US" sz="2000" b="1" dirty="0">
                <a:hlinkClick r:id="rId11"/>
              </a:rPr>
              <a:t>All About Bird Anatomy</a:t>
            </a:r>
            <a:endParaRPr lang="en-US" sz="2000" b="1" dirty="0"/>
          </a:p>
        </p:txBody>
      </p:sp>
      <p:sp>
        <p:nvSpPr>
          <p:cNvPr id="56" name="TextBox 55">
            <a:extLst>
              <a:ext uri="{FF2B5EF4-FFF2-40B4-BE49-F238E27FC236}">
                <a16:creationId xmlns:a16="http://schemas.microsoft.com/office/drawing/2014/main" id="{5EF578FD-F354-3C47-C513-CE8C3ABE8CBF}"/>
              </a:ext>
            </a:extLst>
          </p:cNvPr>
          <p:cNvSpPr txBox="1"/>
          <p:nvPr/>
        </p:nvSpPr>
        <p:spPr>
          <a:xfrm>
            <a:off x="7847795" y="1408081"/>
            <a:ext cx="4200414" cy="830997"/>
          </a:xfrm>
          <a:prstGeom prst="rect">
            <a:avLst/>
          </a:prstGeom>
          <a:noFill/>
          <a:ln w="38100">
            <a:noFill/>
          </a:ln>
        </p:spPr>
        <p:txBody>
          <a:bodyPr wrap="square" rtlCol="0">
            <a:spAutoFit/>
          </a:bodyPr>
          <a:lstStyle/>
          <a:p>
            <a:pPr algn="ctr"/>
            <a:r>
              <a:rPr lang="en-US" sz="2400" b="1" dirty="0"/>
              <a:t>What are the 6 features that make a bird a bird?</a:t>
            </a:r>
          </a:p>
        </p:txBody>
      </p: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12"/>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13"/>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14"/>
          <a:stretch>
            <a:fillRect/>
          </a:stretch>
        </p:blipFill>
        <p:spPr>
          <a:xfrm>
            <a:off x="4677429" y="211482"/>
            <a:ext cx="584200" cy="647700"/>
          </a:xfrm>
          <a:prstGeom prst="rect">
            <a:avLst/>
          </a:prstGeom>
        </p:spPr>
      </p:pic>
      <p:sp>
        <p:nvSpPr>
          <p:cNvPr id="75" name="Oval 74">
            <a:extLst>
              <a:ext uri="{FF2B5EF4-FFF2-40B4-BE49-F238E27FC236}">
                <a16:creationId xmlns:a16="http://schemas.microsoft.com/office/drawing/2014/main" id="{CF60CFD4-FD11-8813-5E4A-CB2AF1C81764}"/>
              </a:ext>
            </a:extLst>
          </p:cNvPr>
          <p:cNvSpPr/>
          <p:nvPr/>
        </p:nvSpPr>
        <p:spPr>
          <a:xfrm>
            <a:off x="271881" y="3993517"/>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ED3DB093-46B9-3420-3F9D-5949AC490A6A}"/>
              </a:ext>
            </a:extLst>
          </p:cNvPr>
          <p:cNvSpPr txBox="1"/>
          <p:nvPr/>
        </p:nvSpPr>
        <p:spPr>
          <a:xfrm>
            <a:off x="371802" y="4025482"/>
            <a:ext cx="340158" cy="461665"/>
          </a:xfrm>
          <a:prstGeom prst="rect">
            <a:avLst/>
          </a:prstGeom>
          <a:noFill/>
        </p:spPr>
        <p:txBody>
          <a:bodyPr wrap="none" rtlCol="0">
            <a:spAutoFit/>
          </a:bodyPr>
          <a:lstStyle/>
          <a:p>
            <a:r>
              <a:rPr lang="en-US" sz="2400" b="1" dirty="0"/>
              <a:t>4</a:t>
            </a:r>
          </a:p>
        </p:txBody>
      </p:sp>
      <p:sp>
        <p:nvSpPr>
          <p:cNvPr id="79" name="Oval 78">
            <a:extLst>
              <a:ext uri="{FF2B5EF4-FFF2-40B4-BE49-F238E27FC236}">
                <a16:creationId xmlns:a16="http://schemas.microsoft.com/office/drawing/2014/main" id="{85813B9C-1E38-4EC7-C345-2BB688647398}"/>
              </a:ext>
            </a:extLst>
          </p:cNvPr>
          <p:cNvSpPr/>
          <p:nvPr/>
        </p:nvSpPr>
        <p:spPr>
          <a:xfrm>
            <a:off x="6742772" y="4484320"/>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BCCA7DD3-CB6B-9C99-E978-31C952734BD7}"/>
              </a:ext>
            </a:extLst>
          </p:cNvPr>
          <p:cNvSpPr txBox="1"/>
          <p:nvPr/>
        </p:nvSpPr>
        <p:spPr>
          <a:xfrm>
            <a:off x="6842693" y="4516285"/>
            <a:ext cx="340158" cy="461665"/>
          </a:xfrm>
          <a:prstGeom prst="rect">
            <a:avLst/>
          </a:prstGeom>
          <a:noFill/>
        </p:spPr>
        <p:txBody>
          <a:bodyPr wrap="none" rtlCol="0">
            <a:spAutoFit/>
          </a:bodyPr>
          <a:lstStyle/>
          <a:p>
            <a:r>
              <a:rPr lang="en-US" sz="2400" b="1" dirty="0"/>
              <a:t>6</a:t>
            </a:r>
          </a:p>
        </p:txBody>
      </p:sp>
      <p:pic>
        <p:nvPicPr>
          <p:cNvPr id="81" name="Picture 80">
            <a:extLst>
              <a:ext uri="{FF2B5EF4-FFF2-40B4-BE49-F238E27FC236}">
                <a16:creationId xmlns:a16="http://schemas.microsoft.com/office/drawing/2014/main" id="{6D7DFC56-EA6F-71E0-4FB2-74B69B1E3B42}"/>
              </a:ext>
            </a:extLst>
          </p:cNvPr>
          <p:cNvPicPr>
            <a:picLocks noChangeAspect="1"/>
          </p:cNvPicPr>
          <p:nvPr/>
        </p:nvPicPr>
        <p:blipFill>
          <a:blip r:embed="rId15"/>
          <a:stretch>
            <a:fillRect/>
          </a:stretch>
        </p:blipFill>
        <p:spPr>
          <a:xfrm>
            <a:off x="8893455" y="2816946"/>
            <a:ext cx="584200" cy="647700"/>
          </a:xfrm>
          <a:prstGeom prst="rect">
            <a:avLst/>
          </a:prstGeom>
        </p:spPr>
      </p:pic>
    </p:spTree>
    <p:extLst>
      <p:ext uri="{BB962C8B-B14F-4D97-AF65-F5344CB8AC3E}">
        <p14:creationId xmlns:p14="http://schemas.microsoft.com/office/powerpoint/2010/main" val="3683914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B18CA-61D9-7F4D-B47A-E199CB510976}"/>
              </a:ext>
            </a:extLst>
          </p:cNvPr>
          <p:cNvSpPr>
            <a:spLocks noGrp="1"/>
          </p:cNvSpPr>
          <p:nvPr>
            <p:ph type="title"/>
          </p:nvPr>
        </p:nvSpPr>
        <p:spPr>
          <a:xfrm>
            <a:off x="838201" y="345810"/>
            <a:ext cx="4960945" cy="1325563"/>
          </a:xfrm>
        </p:spPr>
        <p:txBody>
          <a:bodyPr>
            <a:normAutofit/>
          </a:bodyPr>
          <a:lstStyle/>
          <a:p>
            <a:r>
              <a:rPr lang="en-US" dirty="0"/>
              <a:t>What are birds?</a:t>
            </a:r>
          </a:p>
        </p:txBody>
      </p:sp>
      <p:sp>
        <p:nvSpPr>
          <p:cNvPr id="3" name="Content Placeholder 2">
            <a:extLst>
              <a:ext uri="{FF2B5EF4-FFF2-40B4-BE49-F238E27FC236}">
                <a16:creationId xmlns:a16="http://schemas.microsoft.com/office/drawing/2014/main" id="{AFDC7D31-C5B5-3048-8298-6BDA8F1AFF20}"/>
              </a:ext>
            </a:extLst>
          </p:cNvPr>
          <p:cNvSpPr>
            <a:spLocks noGrp="1"/>
          </p:cNvSpPr>
          <p:nvPr>
            <p:ph idx="1"/>
          </p:nvPr>
        </p:nvSpPr>
        <p:spPr>
          <a:xfrm>
            <a:off x="838200" y="1825625"/>
            <a:ext cx="5359263" cy="4351338"/>
          </a:xfrm>
        </p:spPr>
        <p:txBody>
          <a:bodyPr>
            <a:normAutofit/>
          </a:bodyPr>
          <a:lstStyle/>
          <a:p>
            <a:pPr marL="0" indent="0">
              <a:buNone/>
            </a:pPr>
            <a:r>
              <a:rPr lang="en-US" b="1" dirty="0"/>
              <a:t>Birds are important</a:t>
            </a:r>
          </a:p>
          <a:p>
            <a:pPr marL="0" indent="0">
              <a:buNone/>
            </a:pPr>
            <a:r>
              <a:rPr lang="en-US" sz="2400" i="1" dirty="0"/>
              <a:t>Can you think of any reasons why?</a:t>
            </a:r>
          </a:p>
        </p:txBody>
      </p:sp>
      <p:pic>
        <p:nvPicPr>
          <p:cNvPr id="10244" name="Picture 4">
            <a:extLst>
              <a:ext uri="{FF2B5EF4-FFF2-40B4-BE49-F238E27FC236}">
                <a16:creationId xmlns:a16="http://schemas.microsoft.com/office/drawing/2014/main" id="{0FDC6BE9-3148-6345-B03E-3F9951E8E3AF}"/>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b="-3"/>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Lst>
        </p:spPr>
      </p:pic>
      <p:pic>
        <p:nvPicPr>
          <p:cNvPr id="2054" name="Picture 6" descr="Ruby-throated Hummingbird">
            <a:extLst>
              <a:ext uri="{FF2B5EF4-FFF2-40B4-BE49-F238E27FC236}">
                <a16:creationId xmlns:a16="http://schemas.microsoft.com/office/drawing/2014/main" id="{36E740AC-3640-1B49-A145-ADDC5E28FF36}"/>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2056" name="Picture 8" descr="Turkey Vulture Adult (Northern)">
            <a:extLst>
              <a:ext uri="{FF2B5EF4-FFF2-40B4-BE49-F238E27FC236}">
                <a16:creationId xmlns:a16="http://schemas.microsoft.com/office/drawing/2014/main" id="{74BD1C6F-A2BD-124A-8897-E4C58DBF8837}"/>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7E31BB1B-F8B0-CD41-8FBB-858207071741}"/>
              </a:ext>
            </a:extLst>
          </p:cNvPr>
          <p:cNvSpPr txBox="1"/>
          <p:nvPr/>
        </p:nvSpPr>
        <p:spPr>
          <a:xfrm>
            <a:off x="4837724" y="89224"/>
            <a:ext cx="2139530" cy="800219"/>
          </a:xfrm>
          <a:prstGeom prst="rect">
            <a:avLst/>
          </a:prstGeom>
          <a:noFill/>
        </p:spPr>
        <p:txBody>
          <a:bodyPr wrap="square">
            <a:spAutoFit/>
          </a:bodyPr>
          <a:lstStyle/>
          <a:p>
            <a:r>
              <a:rPr lang="en-CA" dirty="0"/>
              <a:t>Ruby-throated Hummingbird</a:t>
            </a:r>
          </a:p>
          <a:p>
            <a:r>
              <a:rPr lang="en-CA" sz="1000" dirty="0"/>
              <a:t>Photo: Joseph M. </a:t>
            </a:r>
            <a:r>
              <a:rPr lang="en-CA" sz="1000" dirty="0" err="1"/>
              <a:t>Schneid</a:t>
            </a:r>
            <a:endParaRPr lang="en-CA" sz="1000" dirty="0"/>
          </a:p>
        </p:txBody>
      </p:sp>
      <p:sp>
        <p:nvSpPr>
          <p:cNvPr id="19" name="TextBox 18">
            <a:extLst>
              <a:ext uri="{FF2B5EF4-FFF2-40B4-BE49-F238E27FC236}">
                <a16:creationId xmlns:a16="http://schemas.microsoft.com/office/drawing/2014/main" id="{DE3B19D7-1F32-7142-B7CD-3F5F4317B3C5}"/>
              </a:ext>
            </a:extLst>
          </p:cNvPr>
          <p:cNvSpPr txBox="1"/>
          <p:nvPr/>
        </p:nvSpPr>
        <p:spPr>
          <a:xfrm>
            <a:off x="10711684" y="3978780"/>
            <a:ext cx="1660160" cy="523220"/>
          </a:xfrm>
          <a:prstGeom prst="rect">
            <a:avLst/>
          </a:prstGeom>
          <a:noFill/>
        </p:spPr>
        <p:txBody>
          <a:bodyPr wrap="square">
            <a:spAutoFit/>
          </a:bodyPr>
          <a:lstStyle/>
          <a:p>
            <a:r>
              <a:rPr lang="en-CA" dirty="0"/>
              <a:t>Turkey Vulture</a:t>
            </a:r>
          </a:p>
          <a:p>
            <a:r>
              <a:rPr lang="en-CA" sz="1000" dirty="0"/>
              <a:t>Photo: Evan Lipton</a:t>
            </a:r>
          </a:p>
        </p:txBody>
      </p:sp>
      <p:sp>
        <p:nvSpPr>
          <p:cNvPr id="21" name="TextBox 20">
            <a:extLst>
              <a:ext uri="{FF2B5EF4-FFF2-40B4-BE49-F238E27FC236}">
                <a16:creationId xmlns:a16="http://schemas.microsoft.com/office/drawing/2014/main" id="{608A8201-28AE-A644-B091-DDEFFD9E9A38}"/>
              </a:ext>
            </a:extLst>
          </p:cNvPr>
          <p:cNvSpPr txBox="1"/>
          <p:nvPr/>
        </p:nvSpPr>
        <p:spPr>
          <a:xfrm>
            <a:off x="5360901" y="6141522"/>
            <a:ext cx="2118875" cy="677108"/>
          </a:xfrm>
          <a:prstGeom prst="rect">
            <a:avLst/>
          </a:prstGeom>
          <a:noFill/>
        </p:spPr>
        <p:txBody>
          <a:bodyPr wrap="square">
            <a:spAutoFit/>
          </a:bodyPr>
          <a:lstStyle/>
          <a:p>
            <a:r>
              <a:rPr lang="en-US" dirty="0"/>
              <a:t>Egyptian Plover </a:t>
            </a:r>
          </a:p>
          <a:p>
            <a:r>
              <a:rPr lang="en-US" sz="1000" dirty="0"/>
              <a:t>https://</a:t>
            </a:r>
            <a:r>
              <a:rPr lang="en-US" sz="1000" dirty="0" err="1"/>
              <a:t>smallscience.hbcse.tifr.res.in</a:t>
            </a:r>
            <a:r>
              <a:rPr lang="en-US" sz="1000" dirty="0"/>
              <a:t>/crocodile-and-the-plover-bird/</a:t>
            </a:r>
          </a:p>
        </p:txBody>
      </p:sp>
      <p:pic>
        <p:nvPicPr>
          <p:cNvPr id="12" name="Picture 11">
            <a:extLst>
              <a:ext uri="{FF2B5EF4-FFF2-40B4-BE49-F238E27FC236}">
                <a16:creationId xmlns:a16="http://schemas.microsoft.com/office/drawing/2014/main" id="{83F907F9-CEBB-CC41-B194-15445744CB01}"/>
              </a:ext>
            </a:extLst>
          </p:cNvPr>
          <p:cNvPicPr>
            <a:picLocks noChangeAspect="1"/>
          </p:cNvPicPr>
          <p:nvPr/>
        </p:nvPicPr>
        <p:blipFill>
          <a:blip r:embed="rId6"/>
          <a:stretch>
            <a:fillRect/>
          </a:stretch>
        </p:blipFill>
        <p:spPr>
          <a:xfrm>
            <a:off x="838201" y="1291336"/>
            <a:ext cx="4095072" cy="380037"/>
          </a:xfrm>
          <a:prstGeom prst="rect">
            <a:avLst/>
          </a:prstGeom>
        </p:spPr>
      </p:pic>
    </p:spTree>
    <p:extLst>
      <p:ext uri="{BB962C8B-B14F-4D97-AF65-F5344CB8AC3E}">
        <p14:creationId xmlns:p14="http://schemas.microsoft.com/office/powerpoint/2010/main" val="2584481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B18CA-61D9-7F4D-B47A-E199CB510976}"/>
              </a:ext>
            </a:extLst>
          </p:cNvPr>
          <p:cNvSpPr>
            <a:spLocks noGrp="1"/>
          </p:cNvSpPr>
          <p:nvPr>
            <p:ph type="title"/>
          </p:nvPr>
        </p:nvSpPr>
        <p:spPr>
          <a:xfrm>
            <a:off x="838201" y="345810"/>
            <a:ext cx="4960945" cy="1325563"/>
          </a:xfrm>
        </p:spPr>
        <p:txBody>
          <a:bodyPr>
            <a:normAutofit/>
          </a:bodyPr>
          <a:lstStyle/>
          <a:p>
            <a:r>
              <a:rPr lang="en-US" dirty="0"/>
              <a:t>What are birds?</a:t>
            </a:r>
          </a:p>
        </p:txBody>
      </p:sp>
      <p:sp>
        <p:nvSpPr>
          <p:cNvPr id="3" name="Content Placeholder 2">
            <a:extLst>
              <a:ext uri="{FF2B5EF4-FFF2-40B4-BE49-F238E27FC236}">
                <a16:creationId xmlns:a16="http://schemas.microsoft.com/office/drawing/2014/main" id="{AFDC7D31-C5B5-3048-8298-6BDA8F1AFF20}"/>
              </a:ext>
            </a:extLst>
          </p:cNvPr>
          <p:cNvSpPr>
            <a:spLocks noGrp="1"/>
          </p:cNvSpPr>
          <p:nvPr>
            <p:ph idx="1"/>
          </p:nvPr>
        </p:nvSpPr>
        <p:spPr>
          <a:xfrm>
            <a:off x="838201" y="1825624"/>
            <a:ext cx="4933462" cy="4943151"/>
          </a:xfrm>
        </p:spPr>
        <p:txBody>
          <a:bodyPr>
            <a:normAutofit lnSpcReduction="10000"/>
          </a:bodyPr>
          <a:lstStyle/>
          <a:p>
            <a:pPr marL="0" indent="0">
              <a:buNone/>
            </a:pPr>
            <a:r>
              <a:rPr lang="en-US" b="1" dirty="0"/>
              <a:t>Birds are important</a:t>
            </a:r>
          </a:p>
          <a:p>
            <a:pPr marL="0" indent="0">
              <a:buNone/>
            </a:pPr>
            <a:r>
              <a:rPr lang="en-US" sz="2400" i="1" dirty="0"/>
              <a:t>Can you think of any reasons why?</a:t>
            </a:r>
          </a:p>
          <a:p>
            <a:pPr marL="0" indent="0">
              <a:buNone/>
            </a:pPr>
            <a:endParaRPr lang="en-US" i="1" dirty="0"/>
          </a:p>
          <a:p>
            <a:pPr marL="0" indent="0">
              <a:buNone/>
            </a:pPr>
            <a:r>
              <a:rPr lang="en-US" b="1" dirty="0"/>
              <a:t>Ecologically Important</a:t>
            </a:r>
          </a:p>
          <a:p>
            <a:r>
              <a:rPr lang="en-US" dirty="0"/>
              <a:t>Pollination</a:t>
            </a:r>
          </a:p>
          <a:p>
            <a:pPr lvl="1"/>
            <a:r>
              <a:rPr lang="en-US" dirty="0"/>
              <a:t>Ruby-throated Hummingbird</a:t>
            </a:r>
          </a:p>
          <a:p>
            <a:r>
              <a:rPr lang="en-US" dirty="0"/>
              <a:t>Scavengers</a:t>
            </a:r>
          </a:p>
          <a:p>
            <a:pPr lvl="1"/>
            <a:r>
              <a:rPr lang="en-US" dirty="0"/>
              <a:t>Turkey Vulture</a:t>
            </a:r>
          </a:p>
          <a:p>
            <a:r>
              <a:rPr lang="en-US" dirty="0"/>
              <a:t>Interactions with other species</a:t>
            </a:r>
          </a:p>
          <a:p>
            <a:pPr lvl="1"/>
            <a:r>
              <a:rPr lang="en-US" dirty="0"/>
              <a:t>Egyptian Plover and Nile Crocodile</a:t>
            </a:r>
          </a:p>
          <a:p>
            <a:endParaRPr lang="en-US" dirty="0"/>
          </a:p>
        </p:txBody>
      </p:sp>
      <p:pic>
        <p:nvPicPr>
          <p:cNvPr id="10244" name="Picture 4">
            <a:extLst>
              <a:ext uri="{FF2B5EF4-FFF2-40B4-BE49-F238E27FC236}">
                <a16:creationId xmlns:a16="http://schemas.microsoft.com/office/drawing/2014/main" id="{0FDC6BE9-3148-6345-B03E-3F9951E8E3AF}"/>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b="-3"/>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Lst>
        </p:spPr>
      </p:pic>
      <p:pic>
        <p:nvPicPr>
          <p:cNvPr id="2054" name="Picture 6" descr="Ruby-throated Hummingbird">
            <a:extLst>
              <a:ext uri="{FF2B5EF4-FFF2-40B4-BE49-F238E27FC236}">
                <a16:creationId xmlns:a16="http://schemas.microsoft.com/office/drawing/2014/main" id="{36E740AC-3640-1B49-A145-ADDC5E28FF36}"/>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2056" name="Picture 8" descr="Turkey Vulture Adult (Northern)">
            <a:extLst>
              <a:ext uri="{FF2B5EF4-FFF2-40B4-BE49-F238E27FC236}">
                <a16:creationId xmlns:a16="http://schemas.microsoft.com/office/drawing/2014/main" id="{74BD1C6F-A2BD-124A-8897-E4C58DBF8837}"/>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EAE8369-B362-794F-AF64-632F790E792E}"/>
              </a:ext>
            </a:extLst>
          </p:cNvPr>
          <p:cNvSpPr txBox="1"/>
          <p:nvPr/>
        </p:nvSpPr>
        <p:spPr>
          <a:xfrm>
            <a:off x="4837724" y="89224"/>
            <a:ext cx="2139530" cy="800219"/>
          </a:xfrm>
          <a:prstGeom prst="rect">
            <a:avLst/>
          </a:prstGeom>
          <a:noFill/>
        </p:spPr>
        <p:txBody>
          <a:bodyPr wrap="square">
            <a:spAutoFit/>
          </a:bodyPr>
          <a:lstStyle/>
          <a:p>
            <a:r>
              <a:rPr lang="en-CA" dirty="0"/>
              <a:t>Ruby-throated Hummingbird</a:t>
            </a:r>
          </a:p>
          <a:p>
            <a:r>
              <a:rPr lang="en-CA" sz="1000" dirty="0"/>
              <a:t>Photo: Joseph M. </a:t>
            </a:r>
            <a:r>
              <a:rPr lang="en-CA" sz="1000" dirty="0" err="1"/>
              <a:t>Schneid</a:t>
            </a:r>
            <a:endParaRPr lang="en-CA" sz="1000" dirty="0"/>
          </a:p>
        </p:txBody>
      </p:sp>
      <p:sp>
        <p:nvSpPr>
          <p:cNvPr id="10" name="TextBox 9">
            <a:extLst>
              <a:ext uri="{FF2B5EF4-FFF2-40B4-BE49-F238E27FC236}">
                <a16:creationId xmlns:a16="http://schemas.microsoft.com/office/drawing/2014/main" id="{A341B193-E1D4-F448-9AB6-EF67DF7C1A9F}"/>
              </a:ext>
            </a:extLst>
          </p:cNvPr>
          <p:cNvSpPr txBox="1"/>
          <p:nvPr/>
        </p:nvSpPr>
        <p:spPr>
          <a:xfrm>
            <a:off x="10711684" y="3978780"/>
            <a:ext cx="1660160" cy="523220"/>
          </a:xfrm>
          <a:prstGeom prst="rect">
            <a:avLst/>
          </a:prstGeom>
          <a:noFill/>
        </p:spPr>
        <p:txBody>
          <a:bodyPr wrap="square">
            <a:spAutoFit/>
          </a:bodyPr>
          <a:lstStyle/>
          <a:p>
            <a:r>
              <a:rPr lang="en-CA" dirty="0"/>
              <a:t>Turkey Vulture</a:t>
            </a:r>
          </a:p>
          <a:p>
            <a:r>
              <a:rPr lang="en-CA" sz="1000" dirty="0"/>
              <a:t>Photo: Evan Lipton</a:t>
            </a:r>
          </a:p>
        </p:txBody>
      </p:sp>
      <p:sp>
        <p:nvSpPr>
          <p:cNvPr id="11" name="TextBox 10">
            <a:extLst>
              <a:ext uri="{FF2B5EF4-FFF2-40B4-BE49-F238E27FC236}">
                <a16:creationId xmlns:a16="http://schemas.microsoft.com/office/drawing/2014/main" id="{14F58EB6-C7A0-4149-A2B5-68F83953FF92}"/>
              </a:ext>
            </a:extLst>
          </p:cNvPr>
          <p:cNvSpPr txBox="1"/>
          <p:nvPr/>
        </p:nvSpPr>
        <p:spPr>
          <a:xfrm>
            <a:off x="5360901" y="6141522"/>
            <a:ext cx="2118875" cy="677108"/>
          </a:xfrm>
          <a:prstGeom prst="rect">
            <a:avLst/>
          </a:prstGeom>
          <a:noFill/>
        </p:spPr>
        <p:txBody>
          <a:bodyPr wrap="square">
            <a:spAutoFit/>
          </a:bodyPr>
          <a:lstStyle/>
          <a:p>
            <a:r>
              <a:rPr lang="en-US" dirty="0"/>
              <a:t>Egyptian Plover </a:t>
            </a:r>
          </a:p>
          <a:p>
            <a:r>
              <a:rPr lang="en-US" sz="1000" dirty="0"/>
              <a:t>https://</a:t>
            </a:r>
            <a:r>
              <a:rPr lang="en-US" sz="1000" dirty="0" err="1"/>
              <a:t>smallscience.hbcse.tifr.res.in</a:t>
            </a:r>
            <a:r>
              <a:rPr lang="en-US" sz="1000" dirty="0"/>
              <a:t>/crocodile-and-the-plover-bird/</a:t>
            </a:r>
          </a:p>
        </p:txBody>
      </p:sp>
      <p:pic>
        <p:nvPicPr>
          <p:cNvPr id="13" name="Picture 12">
            <a:extLst>
              <a:ext uri="{FF2B5EF4-FFF2-40B4-BE49-F238E27FC236}">
                <a16:creationId xmlns:a16="http://schemas.microsoft.com/office/drawing/2014/main" id="{C0980A2E-CB43-0E4E-9167-55AC3B98AF9E}"/>
              </a:ext>
            </a:extLst>
          </p:cNvPr>
          <p:cNvPicPr>
            <a:picLocks noChangeAspect="1"/>
          </p:cNvPicPr>
          <p:nvPr/>
        </p:nvPicPr>
        <p:blipFill>
          <a:blip r:embed="rId6"/>
          <a:stretch>
            <a:fillRect/>
          </a:stretch>
        </p:blipFill>
        <p:spPr>
          <a:xfrm>
            <a:off x="838201" y="1291336"/>
            <a:ext cx="4095072" cy="380037"/>
          </a:xfrm>
          <a:prstGeom prst="rect">
            <a:avLst/>
          </a:prstGeom>
        </p:spPr>
      </p:pic>
    </p:spTree>
    <p:extLst>
      <p:ext uri="{BB962C8B-B14F-4D97-AF65-F5344CB8AC3E}">
        <p14:creationId xmlns:p14="http://schemas.microsoft.com/office/powerpoint/2010/main" val="3728776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B18CA-61D9-7F4D-B47A-E199CB510976}"/>
              </a:ext>
            </a:extLst>
          </p:cNvPr>
          <p:cNvSpPr>
            <a:spLocks noGrp="1"/>
          </p:cNvSpPr>
          <p:nvPr>
            <p:ph type="title"/>
          </p:nvPr>
        </p:nvSpPr>
        <p:spPr>
          <a:xfrm>
            <a:off x="838201" y="345810"/>
            <a:ext cx="4960945" cy="1325563"/>
          </a:xfrm>
        </p:spPr>
        <p:txBody>
          <a:bodyPr>
            <a:normAutofit/>
          </a:bodyPr>
          <a:lstStyle/>
          <a:p>
            <a:r>
              <a:rPr lang="en-US" dirty="0"/>
              <a:t>What are birds?</a:t>
            </a:r>
          </a:p>
        </p:txBody>
      </p:sp>
      <p:sp>
        <p:nvSpPr>
          <p:cNvPr id="3" name="Content Placeholder 2">
            <a:extLst>
              <a:ext uri="{FF2B5EF4-FFF2-40B4-BE49-F238E27FC236}">
                <a16:creationId xmlns:a16="http://schemas.microsoft.com/office/drawing/2014/main" id="{AFDC7D31-C5B5-3048-8298-6BDA8F1AFF20}"/>
              </a:ext>
            </a:extLst>
          </p:cNvPr>
          <p:cNvSpPr>
            <a:spLocks noGrp="1"/>
          </p:cNvSpPr>
          <p:nvPr>
            <p:ph idx="1"/>
          </p:nvPr>
        </p:nvSpPr>
        <p:spPr>
          <a:xfrm>
            <a:off x="838200" y="1825625"/>
            <a:ext cx="5047993" cy="4351338"/>
          </a:xfrm>
        </p:spPr>
        <p:txBody>
          <a:bodyPr>
            <a:normAutofit lnSpcReduction="10000"/>
          </a:bodyPr>
          <a:lstStyle/>
          <a:p>
            <a:pPr marL="0" indent="0">
              <a:buNone/>
            </a:pPr>
            <a:r>
              <a:rPr lang="en-US" b="1" dirty="0"/>
              <a:t>Birds are important</a:t>
            </a:r>
          </a:p>
          <a:p>
            <a:pPr marL="0" indent="0">
              <a:buNone/>
            </a:pPr>
            <a:r>
              <a:rPr lang="en-US" sz="2400" i="1" dirty="0"/>
              <a:t>Can you think of any reasons why?</a:t>
            </a:r>
          </a:p>
          <a:p>
            <a:pPr marL="0" indent="0">
              <a:buNone/>
            </a:pPr>
            <a:endParaRPr lang="en-US" i="1" dirty="0"/>
          </a:p>
          <a:p>
            <a:pPr marL="0" indent="0">
              <a:buNone/>
            </a:pPr>
            <a:r>
              <a:rPr lang="en-US" b="1" dirty="0"/>
              <a:t>Culturally Important</a:t>
            </a:r>
          </a:p>
          <a:p>
            <a:r>
              <a:rPr lang="en-US" dirty="0" err="1"/>
              <a:t>Ruru</a:t>
            </a:r>
            <a:r>
              <a:rPr lang="en-US" dirty="0"/>
              <a:t> (Morepork) and Maori people</a:t>
            </a:r>
          </a:p>
          <a:p>
            <a:r>
              <a:rPr lang="en-US" dirty="0"/>
              <a:t>Bald Eagle and the United States</a:t>
            </a:r>
          </a:p>
          <a:p>
            <a:r>
              <a:rPr lang="en-US" dirty="0"/>
              <a:t>Greater Honeyguide and the Yao people</a:t>
            </a:r>
          </a:p>
          <a:p>
            <a:endParaRPr lang="en-US" dirty="0"/>
          </a:p>
        </p:txBody>
      </p:sp>
      <p:pic>
        <p:nvPicPr>
          <p:cNvPr id="5122" name="Picture 2" descr="Meet the Greater Honeyguide, the Bird That Understands Humans | Audubon">
            <a:extLst>
              <a:ext uri="{FF2B5EF4-FFF2-40B4-BE49-F238E27FC236}">
                <a16:creationId xmlns:a16="http://schemas.microsoft.com/office/drawing/2014/main" id="{7BE3C2E6-3281-1048-A996-1434C25880AA}"/>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t="-2"/>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Lst>
        </p:spPr>
      </p:pic>
      <p:pic>
        <p:nvPicPr>
          <p:cNvPr id="9" name="Picture 6" descr="Morepork/ruru: New Zealand native land birds">
            <a:extLst>
              <a:ext uri="{FF2B5EF4-FFF2-40B4-BE49-F238E27FC236}">
                <a16:creationId xmlns:a16="http://schemas.microsoft.com/office/drawing/2014/main" id="{50659F50-FA65-EE41-8D6C-69814BE4C995}"/>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descr="Bald eagle - Wikipedia">
            <a:extLst>
              <a:ext uri="{FF2B5EF4-FFF2-40B4-BE49-F238E27FC236}">
                <a16:creationId xmlns:a16="http://schemas.microsoft.com/office/drawing/2014/main" id="{F7149D85-2CA7-734E-8CAB-B1B4EA4ADEB8}"/>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b="-3"/>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8A95A8FD-4E4E-364F-AC23-CF0A3A121820}"/>
              </a:ext>
            </a:extLst>
          </p:cNvPr>
          <p:cNvSpPr txBox="1"/>
          <p:nvPr/>
        </p:nvSpPr>
        <p:spPr>
          <a:xfrm>
            <a:off x="5220799" y="6186307"/>
            <a:ext cx="2214322" cy="523220"/>
          </a:xfrm>
          <a:prstGeom prst="rect">
            <a:avLst/>
          </a:prstGeom>
          <a:noFill/>
        </p:spPr>
        <p:txBody>
          <a:bodyPr wrap="square">
            <a:spAutoFit/>
          </a:bodyPr>
          <a:lstStyle/>
          <a:p>
            <a:r>
              <a:rPr lang="en-CA" dirty="0"/>
              <a:t>Greater Honeyguide</a:t>
            </a:r>
          </a:p>
          <a:p>
            <a:r>
              <a:rPr lang="en-CA" sz="1000" dirty="0"/>
              <a:t>Photo: Claire </a:t>
            </a:r>
            <a:r>
              <a:rPr lang="en-CA" sz="1000" dirty="0" err="1"/>
              <a:t>Spottiswoode</a:t>
            </a:r>
            <a:endParaRPr lang="en-CA" sz="1000" dirty="0"/>
          </a:p>
        </p:txBody>
      </p:sp>
      <p:sp>
        <p:nvSpPr>
          <p:cNvPr id="14" name="TextBox 13">
            <a:extLst>
              <a:ext uri="{FF2B5EF4-FFF2-40B4-BE49-F238E27FC236}">
                <a16:creationId xmlns:a16="http://schemas.microsoft.com/office/drawing/2014/main" id="{480A31A6-92CF-0C49-BC92-9091428DEE2C}"/>
              </a:ext>
            </a:extLst>
          </p:cNvPr>
          <p:cNvSpPr txBox="1"/>
          <p:nvPr/>
        </p:nvSpPr>
        <p:spPr>
          <a:xfrm>
            <a:off x="5147438" y="148473"/>
            <a:ext cx="1245418" cy="523220"/>
          </a:xfrm>
          <a:prstGeom prst="rect">
            <a:avLst/>
          </a:prstGeom>
          <a:noFill/>
        </p:spPr>
        <p:txBody>
          <a:bodyPr wrap="square">
            <a:spAutoFit/>
          </a:bodyPr>
          <a:lstStyle/>
          <a:p>
            <a:r>
              <a:rPr lang="en-CA" dirty="0" err="1"/>
              <a:t>Ruru</a:t>
            </a:r>
            <a:endParaRPr lang="en-CA" dirty="0"/>
          </a:p>
          <a:p>
            <a:r>
              <a:rPr lang="en-CA" sz="1000" dirty="0"/>
              <a:t>Photo: Julie </a:t>
            </a:r>
            <a:r>
              <a:rPr lang="en-CA" sz="1000" dirty="0" err="1"/>
              <a:t>Mudge</a:t>
            </a:r>
            <a:endParaRPr lang="en-CA" sz="1000" dirty="0"/>
          </a:p>
        </p:txBody>
      </p:sp>
      <p:sp>
        <p:nvSpPr>
          <p:cNvPr id="15" name="TextBox 14">
            <a:extLst>
              <a:ext uri="{FF2B5EF4-FFF2-40B4-BE49-F238E27FC236}">
                <a16:creationId xmlns:a16="http://schemas.microsoft.com/office/drawing/2014/main" id="{75AA172D-52C3-3243-A6F0-EEE844779154}"/>
              </a:ext>
            </a:extLst>
          </p:cNvPr>
          <p:cNvSpPr txBox="1"/>
          <p:nvPr/>
        </p:nvSpPr>
        <p:spPr>
          <a:xfrm>
            <a:off x="10865456" y="4001294"/>
            <a:ext cx="1326543" cy="523220"/>
          </a:xfrm>
          <a:prstGeom prst="rect">
            <a:avLst/>
          </a:prstGeom>
          <a:noFill/>
        </p:spPr>
        <p:txBody>
          <a:bodyPr wrap="square">
            <a:spAutoFit/>
          </a:bodyPr>
          <a:lstStyle/>
          <a:p>
            <a:r>
              <a:rPr lang="en-CA" dirty="0"/>
              <a:t>Bald Eagle</a:t>
            </a:r>
          </a:p>
          <a:p>
            <a:r>
              <a:rPr lang="en-CA" sz="1000" dirty="0"/>
              <a:t>Photo: Andy </a:t>
            </a:r>
            <a:r>
              <a:rPr lang="en-CA" sz="1000" dirty="0" err="1"/>
              <a:t>Morffew</a:t>
            </a:r>
            <a:endParaRPr lang="en-CA" sz="1000" dirty="0"/>
          </a:p>
        </p:txBody>
      </p:sp>
      <p:pic>
        <p:nvPicPr>
          <p:cNvPr id="16" name="Picture 15">
            <a:extLst>
              <a:ext uri="{FF2B5EF4-FFF2-40B4-BE49-F238E27FC236}">
                <a16:creationId xmlns:a16="http://schemas.microsoft.com/office/drawing/2014/main" id="{D3B52356-E65E-894A-91DF-530E2C47B8C7}"/>
              </a:ext>
            </a:extLst>
          </p:cNvPr>
          <p:cNvPicPr>
            <a:picLocks noChangeAspect="1"/>
          </p:cNvPicPr>
          <p:nvPr/>
        </p:nvPicPr>
        <p:blipFill>
          <a:blip r:embed="rId6"/>
          <a:stretch>
            <a:fillRect/>
          </a:stretch>
        </p:blipFill>
        <p:spPr>
          <a:xfrm>
            <a:off x="838201" y="1291336"/>
            <a:ext cx="4095072" cy="380037"/>
          </a:xfrm>
          <a:prstGeom prst="rect">
            <a:avLst/>
          </a:prstGeom>
        </p:spPr>
      </p:pic>
    </p:spTree>
    <p:extLst>
      <p:ext uri="{BB962C8B-B14F-4D97-AF65-F5344CB8AC3E}">
        <p14:creationId xmlns:p14="http://schemas.microsoft.com/office/powerpoint/2010/main" val="1376104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B18CA-61D9-7F4D-B47A-E199CB510976}"/>
              </a:ext>
            </a:extLst>
          </p:cNvPr>
          <p:cNvSpPr>
            <a:spLocks noGrp="1"/>
          </p:cNvSpPr>
          <p:nvPr>
            <p:ph type="title"/>
          </p:nvPr>
        </p:nvSpPr>
        <p:spPr>
          <a:xfrm>
            <a:off x="838201" y="345810"/>
            <a:ext cx="4960945" cy="1325563"/>
          </a:xfrm>
        </p:spPr>
        <p:txBody>
          <a:bodyPr>
            <a:normAutofit/>
          </a:bodyPr>
          <a:lstStyle/>
          <a:p>
            <a:r>
              <a:rPr lang="en-US" dirty="0"/>
              <a:t>What are birds?</a:t>
            </a:r>
          </a:p>
        </p:txBody>
      </p:sp>
      <p:sp>
        <p:nvSpPr>
          <p:cNvPr id="3" name="Content Placeholder 2">
            <a:extLst>
              <a:ext uri="{FF2B5EF4-FFF2-40B4-BE49-F238E27FC236}">
                <a16:creationId xmlns:a16="http://schemas.microsoft.com/office/drawing/2014/main" id="{AFDC7D31-C5B5-3048-8298-6BDA8F1AFF20}"/>
              </a:ext>
            </a:extLst>
          </p:cNvPr>
          <p:cNvSpPr>
            <a:spLocks noGrp="1"/>
          </p:cNvSpPr>
          <p:nvPr>
            <p:ph idx="1"/>
          </p:nvPr>
        </p:nvSpPr>
        <p:spPr>
          <a:xfrm>
            <a:off x="838200" y="1825625"/>
            <a:ext cx="5257799" cy="4351338"/>
          </a:xfrm>
        </p:spPr>
        <p:txBody>
          <a:bodyPr>
            <a:normAutofit fontScale="92500" lnSpcReduction="10000"/>
          </a:bodyPr>
          <a:lstStyle/>
          <a:p>
            <a:pPr marL="0" indent="0">
              <a:buNone/>
            </a:pPr>
            <a:r>
              <a:rPr lang="en-US" sz="3000" b="1" dirty="0"/>
              <a:t>Birds are important</a:t>
            </a:r>
          </a:p>
          <a:p>
            <a:pPr marL="0" indent="0">
              <a:buNone/>
            </a:pPr>
            <a:r>
              <a:rPr lang="en-US" sz="2600" i="1" dirty="0"/>
              <a:t>Can you think of any reasons why?</a:t>
            </a:r>
          </a:p>
          <a:p>
            <a:pPr marL="0" indent="0">
              <a:buNone/>
            </a:pPr>
            <a:endParaRPr lang="en-US" i="1" dirty="0"/>
          </a:p>
          <a:p>
            <a:pPr marL="0" indent="0">
              <a:buNone/>
            </a:pPr>
            <a:r>
              <a:rPr lang="en-US" sz="3000" b="1" dirty="0"/>
              <a:t>Economically Important</a:t>
            </a:r>
          </a:p>
          <a:p>
            <a:r>
              <a:rPr lang="en-US" dirty="0"/>
              <a:t>Our Food</a:t>
            </a:r>
          </a:p>
          <a:p>
            <a:pPr lvl="1"/>
            <a:r>
              <a:rPr lang="en-US" dirty="0"/>
              <a:t>Chicken eggs and meat</a:t>
            </a:r>
          </a:p>
          <a:p>
            <a:r>
              <a:rPr lang="en-US" dirty="0"/>
              <a:t>Agricultural Pest Control</a:t>
            </a:r>
          </a:p>
          <a:p>
            <a:pPr lvl="1"/>
            <a:r>
              <a:rPr lang="en-US" dirty="0"/>
              <a:t>American Kestrel</a:t>
            </a:r>
          </a:p>
          <a:p>
            <a:r>
              <a:rPr lang="en-US" dirty="0"/>
              <a:t>Recreation</a:t>
            </a:r>
          </a:p>
          <a:p>
            <a:pPr lvl="1"/>
            <a:r>
              <a:rPr lang="en-US" dirty="0"/>
              <a:t>Birdwatching!</a:t>
            </a:r>
          </a:p>
          <a:p>
            <a:endParaRPr lang="en-US" dirty="0"/>
          </a:p>
        </p:txBody>
      </p:sp>
      <p:pic>
        <p:nvPicPr>
          <p:cNvPr id="2052" name="Picture 4" descr="Male American Kestrel Eating A Grasshopper – Feathered Photography">
            <a:extLst>
              <a:ext uri="{FF2B5EF4-FFF2-40B4-BE49-F238E27FC236}">
                <a16:creationId xmlns:a16="http://schemas.microsoft.com/office/drawing/2014/main" id="{4F405667-2D02-494A-A472-5D116FD33202}"/>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Lst>
        </p:spPr>
      </p:pic>
      <p:pic>
        <p:nvPicPr>
          <p:cNvPr id="2050" name="Picture 2" descr="Curious Kids: why do hens still lay eggs when they don't have a mate?">
            <a:extLst>
              <a:ext uri="{FF2B5EF4-FFF2-40B4-BE49-F238E27FC236}">
                <a16:creationId xmlns:a16="http://schemas.microsoft.com/office/drawing/2014/main" id="{A1325953-687E-B04B-854A-7CE59AEBB4F9}"/>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r="-3"/>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2054" name="Picture 6" descr="Winter's for the birds, so get out there and enjoy them | CBC News">
            <a:extLst>
              <a:ext uri="{FF2B5EF4-FFF2-40B4-BE49-F238E27FC236}">
                <a16:creationId xmlns:a16="http://schemas.microsoft.com/office/drawing/2014/main" id="{040B223F-E420-0944-92D9-70B0CACBD9F0}"/>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b="-210"/>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0A56644F-8A27-0545-AC5F-0DD493F3284F}"/>
              </a:ext>
            </a:extLst>
          </p:cNvPr>
          <p:cNvSpPr txBox="1"/>
          <p:nvPr/>
        </p:nvSpPr>
        <p:spPr>
          <a:xfrm>
            <a:off x="5569619" y="6323912"/>
            <a:ext cx="2083154" cy="523220"/>
          </a:xfrm>
          <a:prstGeom prst="rect">
            <a:avLst/>
          </a:prstGeom>
          <a:noFill/>
        </p:spPr>
        <p:txBody>
          <a:bodyPr wrap="square">
            <a:spAutoFit/>
          </a:bodyPr>
          <a:lstStyle/>
          <a:p>
            <a:r>
              <a:rPr lang="en-CA" dirty="0"/>
              <a:t>American Kestrel</a:t>
            </a:r>
          </a:p>
          <a:p>
            <a:r>
              <a:rPr lang="en-CA" sz="1000" dirty="0"/>
              <a:t>Photo: Ron Dudley</a:t>
            </a:r>
          </a:p>
        </p:txBody>
      </p:sp>
      <p:sp>
        <p:nvSpPr>
          <p:cNvPr id="20" name="TextBox 19">
            <a:extLst>
              <a:ext uri="{FF2B5EF4-FFF2-40B4-BE49-F238E27FC236}">
                <a16:creationId xmlns:a16="http://schemas.microsoft.com/office/drawing/2014/main" id="{FAF221EF-2BB4-DA49-892F-4308FBFB6148}"/>
              </a:ext>
            </a:extLst>
          </p:cNvPr>
          <p:cNvSpPr txBox="1"/>
          <p:nvPr/>
        </p:nvSpPr>
        <p:spPr>
          <a:xfrm>
            <a:off x="10760450" y="3960548"/>
            <a:ext cx="1562627" cy="677108"/>
          </a:xfrm>
          <a:prstGeom prst="rect">
            <a:avLst/>
          </a:prstGeom>
          <a:noFill/>
        </p:spPr>
        <p:txBody>
          <a:bodyPr wrap="square">
            <a:spAutoFit/>
          </a:bodyPr>
          <a:lstStyle/>
          <a:p>
            <a:r>
              <a:rPr lang="en-US" dirty="0"/>
              <a:t>Birdwatching!</a:t>
            </a:r>
          </a:p>
          <a:p>
            <a:r>
              <a:rPr lang="en-US" sz="1000" dirty="0"/>
              <a:t>Photo: CBC/</a:t>
            </a:r>
            <a:r>
              <a:rPr lang="en-CA" sz="1000" dirty="0"/>
              <a:t>Francis </a:t>
            </a:r>
            <a:r>
              <a:rPr lang="en-CA" sz="1000" dirty="0" err="1"/>
              <a:t>Ferland</a:t>
            </a:r>
            <a:endParaRPr lang="en-US" sz="1000" dirty="0"/>
          </a:p>
        </p:txBody>
      </p:sp>
      <p:sp>
        <p:nvSpPr>
          <p:cNvPr id="21" name="TextBox 20">
            <a:extLst>
              <a:ext uri="{FF2B5EF4-FFF2-40B4-BE49-F238E27FC236}">
                <a16:creationId xmlns:a16="http://schemas.microsoft.com/office/drawing/2014/main" id="{F20C237E-3753-0A45-9678-44252341DA42}"/>
              </a:ext>
            </a:extLst>
          </p:cNvPr>
          <p:cNvSpPr txBox="1"/>
          <p:nvPr/>
        </p:nvSpPr>
        <p:spPr>
          <a:xfrm>
            <a:off x="4933697" y="99080"/>
            <a:ext cx="1519708" cy="677108"/>
          </a:xfrm>
          <a:prstGeom prst="rect">
            <a:avLst/>
          </a:prstGeom>
          <a:noFill/>
        </p:spPr>
        <p:txBody>
          <a:bodyPr wrap="square">
            <a:spAutoFit/>
          </a:bodyPr>
          <a:lstStyle/>
          <a:p>
            <a:r>
              <a:rPr lang="en-CA" dirty="0"/>
              <a:t>Chicken</a:t>
            </a:r>
          </a:p>
          <a:p>
            <a:r>
              <a:rPr lang="en-CA" sz="1000" dirty="0"/>
              <a:t>https://</a:t>
            </a:r>
            <a:r>
              <a:rPr lang="en-CA" sz="1000" dirty="0" err="1"/>
              <a:t>starmilling.com</a:t>
            </a:r>
            <a:r>
              <a:rPr lang="en-CA" sz="1000" dirty="0"/>
              <a:t>/eggs-tasting-a-little-fishy/</a:t>
            </a:r>
          </a:p>
        </p:txBody>
      </p:sp>
      <p:pic>
        <p:nvPicPr>
          <p:cNvPr id="22" name="Picture 21">
            <a:extLst>
              <a:ext uri="{FF2B5EF4-FFF2-40B4-BE49-F238E27FC236}">
                <a16:creationId xmlns:a16="http://schemas.microsoft.com/office/drawing/2014/main" id="{54F6D63C-3651-EF46-B033-683AAD053A99}"/>
              </a:ext>
            </a:extLst>
          </p:cNvPr>
          <p:cNvPicPr>
            <a:picLocks noChangeAspect="1"/>
          </p:cNvPicPr>
          <p:nvPr/>
        </p:nvPicPr>
        <p:blipFill>
          <a:blip r:embed="rId6"/>
          <a:stretch>
            <a:fillRect/>
          </a:stretch>
        </p:blipFill>
        <p:spPr>
          <a:xfrm>
            <a:off x="838201" y="1291336"/>
            <a:ext cx="4095072" cy="380037"/>
          </a:xfrm>
          <a:prstGeom prst="rect">
            <a:avLst/>
          </a:prstGeom>
        </p:spPr>
      </p:pic>
    </p:spTree>
    <p:extLst>
      <p:ext uri="{BB962C8B-B14F-4D97-AF65-F5344CB8AC3E}">
        <p14:creationId xmlns:p14="http://schemas.microsoft.com/office/powerpoint/2010/main" val="3723899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3909E-69B2-2A4C-AD15-FD581017BD80}"/>
              </a:ext>
            </a:extLst>
          </p:cNvPr>
          <p:cNvSpPr>
            <a:spLocks noGrp="1"/>
          </p:cNvSpPr>
          <p:nvPr>
            <p:ph type="title"/>
          </p:nvPr>
        </p:nvSpPr>
        <p:spPr>
          <a:xfrm>
            <a:off x="640080" y="325369"/>
            <a:ext cx="4368602" cy="1956841"/>
          </a:xfrm>
        </p:spPr>
        <p:txBody>
          <a:bodyPr anchor="b">
            <a:normAutofit/>
          </a:bodyPr>
          <a:lstStyle/>
          <a:p>
            <a:r>
              <a:rPr lang="en-US" sz="4200"/>
              <a:t>What’s happening to the birds?</a:t>
            </a:r>
          </a:p>
        </p:txBody>
      </p:sp>
      <p:sp>
        <p:nvSpPr>
          <p:cNvPr id="3" name="Content Placeholder 2">
            <a:extLst>
              <a:ext uri="{FF2B5EF4-FFF2-40B4-BE49-F238E27FC236}">
                <a16:creationId xmlns:a16="http://schemas.microsoft.com/office/drawing/2014/main" id="{9502C6F5-9C68-0540-94CA-549B4BA68306}"/>
              </a:ext>
            </a:extLst>
          </p:cNvPr>
          <p:cNvSpPr>
            <a:spLocks noGrp="1"/>
          </p:cNvSpPr>
          <p:nvPr>
            <p:ph idx="1"/>
          </p:nvPr>
        </p:nvSpPr>
        <p:spPr>
          <a:xfrm>
            <a:off x="640080" y="2872899"/>
            <a:ext cx="4541520" cy="3320668"/>
          </a:xfrm>
        </p:spPr>
        <p:txBody>
          <a:bodyPr>
            <a:normAutofit/>
          </a:bodyPr>
          <a:lstStyle/>
          <a:p>
            <a:r>
              <a:rPr lang="en-US" dirty="0"/>
              <a:t>Many bird species are facing </a:t>
            </a:r>
            <a:r>
              <a:rPr lang="en-US" dirty="0">
                <a:hlinkClick r:id="rId2"/>
              </a:rPr>
              <a:t>extinction</a:t>
            </a:r>
            <a:r>
              <a:rPr lang="en-US" dirty="0"/>
              <a:t>. Does anyone know what extinction means?</a:t>
            </a:r>
          </a:p>
        </p:txBody>
      </p:sp>
      <p:pic>
        <p:nvPicPr>
          <p:cNvPr id="4" name="Picture 3">
            <a:extLst>
              <a:ext uri="{FF2B5EF4-FFF2-40B4-BE49-F238E27FC236}">
                <a16:creationId xmlns:a16="http://schemas.microsoft.com/office/drawing/2014/main" id="{5B97CEFC-59B5-AE45-944D-6569118847FB}"/>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b="-3"/>
          <a:stretch/>
        </p:blipFill>
        <p:spPr>
          <a:xfrm>
            <a:off x="5313225"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8" name="TextBox 7">
            <a:extLst>
              <a:ext uri="{FF2B5EF4-FFF2-40B4-BE49-F238E27FC236}">
                <a16:creationId xmlns:a16="http://schemas.microsoft.com/office/drawing/2014/main" id="{3B4E5A43-BD0E-ED48-B0D4-FC2914369874}"/>
              </a:ext>
            </a:extLst>
          </p:cNvPr>
          <p:cNvSpPr txBox="1"/>
          <p:nvPr/>
        </p:nvSpPr>
        <p:spPr>
          <a:xfrm>
            <a:off x="3304996" y="6163401"/>
            <a:ext cx="2458270" cy="677108"/>
          </a:xfrm>
          <a:prstGeom prst="rect">
            <a:avLst/>
          </a:prstGeom>
          <a:noFill/>
        </p:spPr>
        <p:txBody>
          <a:bodyPr wrap="square">
            <a:spAutoFit/>
          </a:bodyPr>
          <a:lstStyle/>
          <a:p>
            <a:r>
              <a:rPr lang="en-US" dirty="0"/>
              <a:t>Dodo</a:t>
            </a:r>
            <a:r>
              <a:rPr lang="en-US" sz="1000" dirty="0"/>
              <a:t> </a:t>
            </a:r>
          </a:p>
          <a:p>
            <a:r>
              <a:rPr lang="en-US" sz="1000" dirty="0"/>
              <a:t>Photo: </a:t>
            </a:r>
            <a:r>
              <a:rPr lang="en-US" sz="1000" dirty="0" err="1"/>
              <a:t>BazzaDaRambler</a:t>
            </a:r>
            <a:r>
              <a:rPr lang="en-US" sz="1000" dirty="0"/>
              <a:t> - Oxford University Museum of Natural History</a:t>
            </a:r>
          </a:p>
        </p:txBody>
      </p:sp>
      <p:pic>
        <p:nvPicPr>
          <p:cNvPr id="10" name="Picture 9">
            <a:extLst>
              <a:ext uri="{FF2B5EF4-FFF2-40B4-BE49-F238E27FC236}">
                <a16:creationId xmlns:a16="http://schemas.microsoft.com/office/drawing/2014/main" id="{3D697F2E-D774-8842-96FD-8736928BBBA0}"/>
              </a:ext>
            </a:extLst>
          </p:cNvPr>
          <p:cNvPicPr>
            <a:picLocks noChangeAspect="1"/>
          </p:cNvPicPr>
          <p:nvPr/>
        </p:nvPicPr>
        <p:blipFill>
          <a:blip r:embed="rId4"/>
          <a:stretch>
            <a:fillRect/>
          </a:stretch>
        </p:blipFill>
        <p:spPr>
          <a:xfrm>
            <a:off x="640080" y="2387536"/>
            <a:ext cx="4095072" cy="380037"/>
          </a:xfrm>
          <a:prstGeom prst="rect">
            <a:avLst/>
          </a:prstGeom>
        </p:spPr>
      </p:pic>
    </p:spTree>
    <p:extLst>
      <p:ext uri="{BB962C8B-B14F-4D97-AF65-F5344CB8AC3E}">
        <p14:creationId xmlns:p14="http://schemas.microsoft.com/office/powerpoint/2010/main" val="475738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3909E-69B2-2A4C-AD15-FD581017BD80}"/>
              </a:ext>
            </a:extLst>
          </p:cNvPr>
          <p:cNvSpPr>
            <a:spLocks noGrp="1"/>
          </p:cNvSpPr>
          <p:nvPr>
            <p:ph type="title"/>
          </p:nvPr>
        </p:nvSpPr>
        <p:spPr>
          <a:xfrm>
            <a:off x="640080" y="325369"/>
            <a:ext cx="4368602" cy="1956841"/>
          </a:xfrm>
        </p:spPr>
        <p:txBody>
          <a:bodyPr anchor="b">
            <a:normAutofit/>
          </a:bodyPr>
          <a:lstStyle/>
          <a:p>
            <a:r>
              <a:rPr lang="en-US" sz="4200"/>
              <a:t>What’s happening to the birds?</a:t>
            </a:r>
          </a:p>
        </p:txBody>
      </p:sp>
      <p:sp>
        <p:nvSpPr>
          <p:cNvPr id="3" name="Content Placeholder 2">
            <a:extLst>
              <a:ext uri="{FF2B5EF4-FFF2-40B4-BE49-F238E27FC236}">
                <a16:creationId xmlns:a16="http://schemas.microsoft.com/office/drawing/2014/main" id="{9502C6F5-9C68-0540-94CA-549B4BA68306}"/>
              </a:ext>
            </a:extLst>
          </p:cNvPr>
          <p:cNvSpPr>
            <a:spLocks noGrp="1"/>
          </p:cNvSpPr>
          <p:nvPr>
            <p:ph idx="1"/>
          </p:nvPr>
        </p:nvSpPr>
        <p:spPr>
          <a:xfrm>
            <a:off x="640080" y="2872899"/>
            <a:ext cx="4673145" cy="3320668"/>
          </a:xfrm>
        </p:spPr>
        <p:txBody>
          <a:bodyPr>
            <a:normAutofit/>
          </a:bodyPr>
          <a:lstStyle/>
          <a:p>
            <a:r>
              <a:rPr lang="en-US" dirty="0"/>
              <a:t>Many bird species are facing </a:t>
            </a:r>
            <a:r>
              <a:rPr lang="en-US" dirty="0">
                <a:hlinkClick r:id="rId2"/>
              </a:rPr>
              <a:t>extinction</a:t>
            </a:r>
            <a:r>
              <a:rPr lang="en-US" dirty="0"/>
              <a:t>. Does anyone know what extinction means?</a:t>
            </a:r>
          </a:p>
          <a:p>
            <a:pPr lvl="1"/>
            <a:r>
              <a:rPr lang="en-US" dirty="0"/>
              <a:t>When a species disappears from the earth forever</a:t>
            </a:r>
            <a:endParaRPr lang="en-US" i="1" dirty="0"/>
          </a:p>
        </p:txBody>
      </p:sp>
      <p:pic>
        <p:nvPicPr>
          <p:cNvPr id="4" name="Picture 3">
            <a:extLst>
              <a:ext uri="{FF2B5EF4-FFF2-40B4-BE49-F238E27FC236}">
                <a16:creationId xmlns:a16="http://schemas.microsoft.com/office/drawing/2014/main" id="{5B97CEFC-59B5-AE45-944D-6569118847FB}"/>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b="-3"/>
          <a:stretch/>
        </p:blipFill>
        <p:spPr>
          <a:xfrm>
            <a:off x="5313225"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8" name="TextBox 7">
            <a:extLst>
              <a:ext uri="{FF2B5EF4-FFF2-40B4-BE49-F238E27FC236}">
                <a16:creationId xmlns:a16="http://schemas.microsoft.com/office/drawing/2014/main" id="{3B4E5A43-BD0E-ED48-B0D4-FC2914369874}"/>
              </a:ext>
            </a:extLst>
          </p:cNvPr>
          <p:cNvSpPr txBox="1"/>
          <p:nvPr/>
        </p:nvSpPr>
        <p:spPr>
          <a:xfrm>
            <a:off x="3304996" y="6163401"/>
            <a:ext cx="2458270" cy="677108"/>
          </a:xfrm>
          <a:prstGeom prst="rect">
            <a:avLst/>
          </a:prstGeom>
          <a:noFill/>
        </p:spPr>
        <p:txBody>
          <a:bodyPr wrap="square">
            <a:spAutoFit/>
          </a:bodyPr>
          <a:lstStyle/>
          <a:p>
            <a:r>
              <a:rPr lang="en-US" dirty="0"/>
              <a:t>Dodo</a:t>
            </a:r>
            <a:r>
              <a:rPr lang="en-US" sz="1000" dirty="0"/>
              <a:t> </a:t>
            </a:r>
          </a:p>
          <a:p>
            <a:r>
              <a:rPr lang="en-US" sz="1000" dirty="0"/>
              <a:t>Photo: </a:t>
            </a:r>
            <a:r>
              <a:rPr lang="en-US" sz="1000" dirty="0" err="1"/>
              <a:t>BazzaDaRambler</a:t>
            </a:r>
            <a:r>
              <a:rPr lang="en-US" sz="1000" dirty="0"/>
              <a:t> - Oxford University Museum of Natural History</a:t>
            </a:r>
          </a:p>
        </p:txBody>
      </p:sp>
      <p:pic>
        <p:nvPicPr>
          <p:cNvPr id="10" name="Picture 9">
            <a:extLst>
              <a:ext uri="{FF2B5EF4-FFF2-40B4-BE49-F238E27FC236}">
                <a16:creationId xmlns:a16="http://schemas.microsoft.com/office/drawing/2014/main" id="{7459C450-777D-E94B-A727-298B53C29BC4}"/>
              </a:ext>
            </a:extLst>
          </p:cNvPr>
          <p:cNvPicPr>
            <a:picLocks noChangeAspect="1"/>
          </p:cNvPicPr>
          <p:nvPr/>
        </p:nvPicPr>
        <p:blipFill>
          <a:blip r:embed="rId4"/>
          <a:stretch>
            <a:fillRect/>
          </a:stretch>
        </p:blipFill>
        <p:spPr>
          <a:xfrm>
            <a:off x="640080" y="2387536"/>
            <a:ext cx="4095072" cy="380037"/>
          </a:xfrm>
          <a:prstGeom prst="rect">
            <a:avLst/>
          </a:prstGeom>
        </p:spPr>
      </p:pic>
    </p:spTree>
    <p:extLst>
      <p:ext uri="{BB962C8B-B14F-4D97-AF65-F5344CB8AC3E}">
        <p14:creationId xmlns:p14="http://schemas.microsoft.com/office/powerpoint/2010/main" val="2269152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9757F442-CB13-6242-9B08-2749150D8252}"/>
              </a:ext>
            </a:extLst>
          </p:cNvPr>
          <p:cNvPicPr>
            <a:picLocks noChangeAspect="1"/>
          </p:cNvPicPr>
          <p:nvPr/>
        </p:nvPicPr>
        <p:blipFill>
          <a:blip r:embed="rId3"/>
          <a:stretch>
            <a:fillRect/>
          </a:stretch>
        </p:blipFill>
        <p:spPr>
          <a:xfrm>
            <a:off x="950210" y="5191269"/>
            <a:ext cx="7849016" cy="442361"/>
          </a:xfrm>
          <a:prstGeom prst="rect">
            <a:avLst/>
          </a:prstGeom>
        </p:spPr>
      </p:pic>
      <p:pic>
        <p:nvPicPr>
          <p:cNvPr id="3074" name="Picture 2" descr="US Fish and Wildlife officials stated that there have been no definitive sightings of the ivory-billed woodpecker since 1944 and ‘there is no objective evidence’ of its continued existence.">
            <a:extLst>
              <a:ext uri="{FF2B5EF4-FFF2-40B4-BE49-F238E27FC236}">
                <a16:creationId xmlns:a16="http://schemas.microsoft.com/office/drawing/2014/main" id="{F74F20DC-01D1-3F4E-ABD5-0316B6BCA7BF}"/>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2" y="10"/>
            <a:ext cx="2978497" cy="422670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A life-sized model of an extinct Coastal Moa, built in 2006 by the firm Izzat Design Limited, is on display at the National Museum of New Zealand. TE PAPA/CC BY-NC-ND">
            <a:extLst>
              <a:ext uri="{FF2B5EF4-FFF2-40B4-BE49-F238E27FC236}">
                <a16:creationId xmlns:a16="http://schemas.microsoft.com/office/drawing/2014/main" id="{C41C20E9-A42C-0448-90D0-89831CB898DB}"/>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b="-3"/>
          <a:stretch/>
        </p:blipFill>
        <p:spPr bwMode="auto">
          <a:xfrm>
            <a:off x="3062764" y="10"/>
            <a:ext cx="2990088" cy="422451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3 Billion to Zero: What Happened to the Passenger Pigeon?">
            <a:extLst>
              <a:ext uri="{FF2B5EF4-FFF2-40B4-BE49-F238E27FC236}">
                <a16:creationId xmlns:a16="http://schemas.microsoft.com/office/drawing/2014/main" id="{226D85C8-F905-2047-8582-A59DA2AEF9FF}"/>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r="-3" b="-3"/>
          <a:stretch/>
        </p:blipFill>
        <p:spPr bwMode="auto">
          <a:xfrm>
            <a:off x="6137117" y="10"/>
            <a:ext cx="2990088" cy="422451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uia | New Zealand Birds Online">
            <a:extLst>
              <a:ext uri="{FF2B5EF4-FFF2-40B4-BE49-F238E27FC236}">
                <a16:creationId xmlns:a16="http://schemas.microsoft.com/office/drawing/2014/main" id="{55F640DE-A574-6C45-AA61-5F2EB64D55C8}"/>
              </a:ext>
            </a:extLst>
          </p:cNvPr>
          <p:cNvPicPr>
            <a:picLocks noChangeAspect="1" noChangeArrowheads="1"/>
          </p:cNvPicPr>
          <p:nvPr/>
        </p:nvPicPr>
        <p:blipFill rotWithShape="1">
          <a:blip r:embed="rId7" cstate="hqprint">
            <a:extLst>
              <a:ext uri="{28A0092B-C50C-407E-A947-70E740481C1C}">
                <a14:useLocalDpi xmlns:a14="http://schemas.microsoft.com/office/drawing/2010/main"/>
              </a:ext>
            </a:extLst>
          </a:blip>
          <a:srcRect b="-424"/>
          <a:stretch/>
        </p:blipFill>
        <p:spPr bwMode="auto">
          <a:xfrm>
            <a:off x="9179123" y="10"/>
            <a:ext cx="3012877" cy="4224517"/>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41027BA8-C5B2-604B-8704-4481B626C6B7}"/>
              </a:ext>
            </a:extLst>
          </p:cNvPr>
          <p:cNvSpPr/>
          <p:nvPr/>
        </p:nvSpPr>
        <p:spPr>
          <a:xfrm>
            <a:off x="10208302" y="4357627"/>
            <a:ext cx="1633928" cy="15802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17574EFA-C8DF-1546-A88B-A08EC04A1560}"/>
              </a:ext>
            </a:extLst>
          </p:cNvPr>
          <p:cNvSpPr txBox="1"/>
          <p:nvPr/>
        </p:nvSpPr>
        <p:spPr>
          <a:xfrm>
            <a:off x="24291" y="4228779"/>
            <a:ext cx="2954208" cy="523220"/>
          </a:xfrm>
          <a:prstGeom prst="rect">
            <a:avLst/>
          </a:prstGeom>
          <a:noFill/>
        </p:spPr>
        <p:txBody>
          <a:bodyPr wrap="square">
            <a:spAutoFit/>
          </a:bodyPr>
          <a:lstStyle/>
          <a:p>
            <a:r>
              <a:rPr lang="en-US" dirty="0"/>
              <a:t>Ivory-billed woodpecker</a:t>
            </a:r>
          </a:p>
          <a:p>
            <a:r>
              <a:rPr lang="en-US" sz="1000" dirty="0"/>
              <a:t>Photo: </a:t>
            </a:r>
            <a:r>
              <a:rPr lang="en-CA" sz="1000" dirty="0"/>
              <a:t>Tomasz </a:t>
            </a:r>
            <a:r>
              <a:rPr lang="en-CA" sz="1000" dirty="0" err="1"/>
              <a:t>Cofta</a:t>
            </a:r>
            <a:r>
              <a:rPr lang="en-CA" sz="1000" dirty="0"/>
              <a:t>/</a:t>
            </a:r>
            <a:r>
              <a:rPr lang="en-CA" sz="1000" dirty="0" err="1"/>
              <a:t>BirdLife</a:t>
            </a:r>
            <a:r>
              <a:rPr lang="en-CA" sz="1000" dirty="0"/>
              <a:t> </a:t>
            </a:r>
            <a:r>
              <a:rPr lang="en-CA" sz="1000" dirty="0" err="1"/>
              <a:t>Internatio</a:t>
            </a:r>
            <a:r>
              <a:rPr lang="en-CA" sz="1000" dirty="0"/>
              <a:t>/PA</a:t>
            </a:r>
          </a:p>
        </p:txBody>
      </p:sp>
      <p:sp>
        <p:nvSpPr>
          <p:cNvPr id="25" name="TextBox 24">
            <a:extLst>
              <a:ext uri="{FF2B5EF4-FFF2-40B4-BE49-F238E27FC236}">
                <a16:creationId xmlns:a16="http://schemas.microsoft.com/office/drawing/2014/main" id="{68A9A099-52F9-0642-BB46-E55442125B08}"/>
              </a:ext>
            </a:extLst>
          </p:cNvPr>
          <p:cNvSpPr txBox="1"/>
          <p:nvPr/>
        </p:nvSpPr>
        <p:spPr>
          <a:xfrm>
            <a:off x="3062764" y="4228779"/>
            <a:ext cx="2258154" cy="523220"/>
          </a:xfrm>
          <a:prstGeom prst="rect">
            <a:avLst/>
          </a:prstGeom>
          <a:noFill/>
        </p:spPr>
        <p:txBody>
          <a:bodyPr wrap="square">
            <a:spAutoFit/>
          </a:bodyPr>
          <a:lstStyle/>
          <a:p>
            <a:r>
              <a:rPr lang="en-CA" dirty="0"/>
              <a:t>Coastal Moa</a:t>
            </a:r>
          </a:p>
          <a:p>
            <a:r>
              <a:rPr lang="en-CA" sz="1000" dirty="0"/>
              <a:t>Photo: TE PAPA/CC BY-NC-ND</a:t>
            </a:r>
            <a:endParaRPr lang="en-US" sz="1000" dirty="0"/>
          </a:p>
        </p:txBody>
      </p:sp>
      <p:sp>
        <p:nvSpPr>
          <p:cNvPr id="26" name="TextBox 25">
            <a:extLst>
              <a:ext uri="{FF2B5EF4-FFF2-40B4-BE49-F238E27FC236}">
                <a16:creationId xmlns:a16="http://schemas.microsoft.com/office/drawing/2014/main" id="{6E145A51-D21C-6949-AB75-837C94CFC4C1}"/>
              </a:ext>
            </a:extLst>
          </p:cNvPr>
          <p:cNvSpPr txBox="1"/>
          <p:nvPr/>
        </p:nvSpPr>
        <p:spPr>
          <a:xfrm>
            <a:off x="6189035" y="4228779"/>
            <a:ext cx="1895993" cy="523220"/>
          </a:xfrm>
          <a:prstGeom prst="rect">
            <a:avLst/>
          </a:prstGeom>
          <a:noFill/>
        </p:spPr>
        <p:txBody>
          <a:bodyPr wrap="square">
            <a:spAutoFit/>
          </a:bodyPr>
          <a:lstStyle/>
          <a:p>
            <a:r>
              <a:rPr lang="en-US" dirty="0"/>
              <a:t>Passenger Pigeon</a:t>
            </a:r>
          </a:p>
          <a:p>
            <a:r>
              <a:rPr lang="en-US" sz="1000" dirty="0"/>
              <a:t>Photo: </a:t>
            </a:r>
            <a:r>
              <a:rPr lang="en-US" sz="1000" dirty="0" err="1"/>
              <a:t>Alamy</a:t>
            </a:r>
            <a:endParaRPr lang="en-US" sz="1000" dirty="0"/>
          </a:p>
        </p:txBody>
      </p:sp>
      <p:sp>
        <p:nvSpPr>
          <p:cNvPr id="27" name="TextBox 26">
            <a:extLst>
              <a:ext uri="{FF2B5EF4-FFF2-40B4-BE49-F238E27FC236}">
                <a16:creationId xmlns:a16="http://schemas.microsoft.com/office/drawing/2014/main" id="{3BF9DCFC-971C-3743-AF3D-E7024E25FFE5}"/>
              </a:ext>
            </a:extLst>
          </p:cNvPr>
          <p:cNvSpPr txBox="1"/>
          <p:nvPr/>
        </p:nvSpPr>
        <p:spPr>
          <a:xfrm>
            <a:off x="9336741" y="4246531"/>
            <a:ext cx="2173212" cy="523220"/>
          </a:xfrm>
          <a:prstGeom prst="rect">
            <a:avLst/>
          </a:prstGeom>
          <a:noFill/>
        </p:spPr>
        <p:txBody>
          <a:bodyPr wrap="square">
            <a:spAutoFit/>
          </a:bodyPr>
          <a:lstStyle/>
          <a:p>
            <a:r>
              <a:rPr lang="en-US" dirty="0"/>
              <a:t>Huia</a:t>
            </a:r>
          </a:p>
          <a:p>
            <a:r>
              <a:rPr lang="en-CA" sz="1000" dirty="0"/>
              <a:t>Image © John and Melody Anderson</a:t>
            </a:r>
          </a:p>
        </p:txBody>
      </p:sp>
      <p:sp>
        <p:nvSpPr>
          <p:cNvPr id="33" name="Content Placeholder 2">
            <a:extLst>
              <a:ext uri="{FF2B5EF4-FFF2-40B4-BE49-F238E27FC236}">
                <a16:creationId xmlns:a16="http://schemas.microsoft.com/office/drawing/2014/main" id="{D752F7A5-A67B-144F-A612-30A45BF4934F}"/>
              </a:ext>
            </a:extLst>
          </p:cNvPr>
          <p:cNvSpPr txBox="1">
            <a:spLocks/>
          </p:cNvSpPr>
          <p:nvPr/>
        </p:nvSpPr>
        <p:spPr>
          <a:xfrm>
            <a:off x="950210" y="4854409"/>
            <a:ext cx="9992610" cy="12740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Over 150 bird species have gone extinct in the last 500 years</a:t>
            </a:r>
          </a:p>
        </p:txBody>
      </p:sp>
    </p:spTree>
    <p:extLst>
      <p:ext uri="{BB962C8B-B14F-4D97-AF65-F5344CB8AC3E}">
        <p14:creationId xmlns:p14="http://schemas.microsoft.com/office/powerpoint/2010/main" val="3201940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ABDCE6E6-5C26-7341-9BB0-1676587D7514}"/>
              </a:ext>
            </a:extLst>
          </p:cNvPr>
          <p:cNvPicPr>
            <a:picLocks noChangeAspect="1"/>
          </p:cNvPicPr>
          <p:nvPr/>
        </p:nvPicPr>
        <p:blipFill>
          <a:blip r:embed="rId3"/>
          <a:stretch>
            <a:fillRect/>
          </a:stretch>
        </p:blipFill>
        <p:spPr>
          <a:xfrm>
            <a:off x="950210" y="5191269"/>
            <a:ext cx="7849016" cy="442361"/>
          </a:xfrm>
          <a:prstGeom prst="rect">
            <a:avLst/>
          </a:prstGeom>
        </p:spPr>
      </p:pic>
      <p:sp>
        <p:nvSpPr>
          <p:cNvPr id="3" name="Content Placeholder 2">
            <a:extLst>
              <a:ext uri="{FF2B5EF4-FFF2-40B4-BE49-F238E27FC236}">
                <a16:creationId xmlns:a16="http://schemas.microsoft.com/office/drawing/2014/main" id="{9502C6F5-9C68-0540-94CA-549B4BA68306}"/>
              </a:ext>
            </a:extLst>
          </p:cNvPr>
          <p:cNvSpPr>
            <a:spLocks noGrp="1"/>
          </p:cNvSpPr>
          <p:nvPr>
            <p:ph idx="1"/>
          </p:nvPr>
        </p:nvSpPr>
        <p:spPr>
          <a:xfrm>
            <a:off x="950210" y="4854409"/>
            <a:ext cx="9992610" cy="1274075"/>
          </a:xfrm>
        </p:spPr>
        <p:txBody>
          <a:bodyPr vert="horz" lIns="91440" tIns="45720" rIns="91440" bIns="45720" rtlCol="0">
            <a:noAutofit/>
          </a:bodyPr>
          <a:lstStyle/>
          <a:p>
            <a:pPr marL="0" indent="0">
              <a:buNone/>
            </a:pPr>
            <a:r>
              <a:rPr lang="en-US" kern="1200" dirty="0">
                <a:solidFill>
                  <a:schemeClr val="tx1"/>
                </a:solidFill>
                <a:latin typeface="+mn-lt"/>
                <a:ea typeface="+mn-ea"/>
                <a:cs typeface="+mn-cs"/>
              </a:rPr>
              <a:t>Over 150 bird species have gone extinct in the last 500 years</a:t>
            </a:r>
            <a:endParaRPr lang="en-US" dirty="0"/>
          </a:p>
        </p:txBody>
      </p:sp>
      <p:pic>
        <p:nvPicPr>
          <p:cNvPr id="3074" name="Picture 2" descr="US Fish and Wildlife officials stated that there have been no definitive sightings of the ivory-billed woodpecker since 1944 and ‘there is no objective evidence’ of its continued existence.">
            <a:extLst>
              <a:ext uri="{FF2B5EF4-FFF2-40B4-BE49-F238E27FC236}">
                <a16:creationId xmlns:a16="http://schemas.microsoft.com/office/drawing/2014/main" id="{F74F20DC-01D1-3F4E-ABD5-0316B6BCA7BF}"/>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2" y="10"/>
            <a:ext cx="2978497" cy="422670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A life-sized model of an extinct Coastal Moa, built in 2006 by the firm Izzat Design Limited, is on display at the National Museum of New Zealand. TE PAPA/CC BY-NC-ND">
            <a:extLst>
              <a:ext uri="{FF2B5EF4-FFF2-40B4-BE49-F238E27FC236}">
                <a16:creationId xmlns:a16="http://schemas.microsoft.com/office/drawing/2014/main" id="{C41C20E9-A42C-0448-90D0-89831CB898DB}"/>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b="-3"/>
          <a:stretch/>
        </p:blipFill>
        <p:spPr bwMode="auto">
          <a:xfrm>
            <a:off x="3062764" y="10"/>
            <a:ext cx="2990088" cy="422451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3 Billion to Zero: What Happened to the Passenger Pigeon?">
            <a:extLst>
              <a:ext uri="{FF2B5EF4-FFF2-40B4-BE49-F238E27FC236}">
                <a16:creationId xmlns:a16="http://schemas.microsoft.com/office/drawing/2014/main" id="{226D85C8-F905-2047-8582-A59DA2AEF9FF}"/>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r="-3" b="-3"/>
          <a:stretch/>
        </p:blipFill>
        <p:spPr bwMode="auto">
          <a:xfrm>
            <a:off x="6137117" y="10"/>
            <a:ext cx="2990088" cy="422451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uia | New Zealand Birds Online">
            <a:extLst>
              <a:ext uri="{FF2B5EF4-FFF2-40B4-BE49-F238E27FC236}">
                <a16:creationId xmlns:a16="http://schemas.microsoft.com/office/drawing/2014/main" id="{55F640DE-A574-6C45-AA61-5F2EB64D55C8}"/>
              </a:ext>
            </a:extLst>
          </p:cNvPr>
          <p:cNvPicPr>
            <a:picLocks noChangeAspect="1" noChangeArrowheads="1"/>
          </p:cNvPicPr>
          <p:nvPr/>
        </p:nvPicPr>
        <p:blipFill rotWithShape="1">
          <a:blip r:embed="rId7" cstate="hqprint">
            <a:extLst>
              <a:ext uri="{28A0092B-C50C-407E-A947-70E740481C1C}">
                <a14:useLocalDpi xmlns:a14="http://schemas.microsoft.com/office/drawing/2010/main"/>
              </a:ext>
            </a:extLst>
          </a:blip>
          <a:srcRect b="-424"/>
          <a:stretch/>
        </p:blipFill>
        <p:spPr bwMode="auto">
          <a:xfrm>
            <a:off x="9179123" y="10"/>
            <a:ext cx="3012877" cy="4224517"/>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17574EFA-C8DF-1546-A88B-A08EC04A1560}"/>
              </a:ext>
            </a:extLst>
          </p:cNvPr>
          <p:cNvSpPr txBox="1"/>
          <p:nvPr/>
        </p:nvSpPr>
        <p:spPr>
          <a:xfrm>
            <a:off x="24291" y="4228779"/>
            <a:ext cx="2954208" cy="523220"/>
          </a:xfrm>
          <a:prstGeom prst="rect">
            <a:avLst/>
          </a:prstGeom>
          <a:noFill/>
        </p:spPr>
        <p:txBody>
          <a:bodyPr wrap="square">
            <a:spAutoFit/>
          </a:bodyPr>
          <a:lstStyle/>
          <a:p>
            <a:r>
              <a:rPr lang="en-US" dirty="0"/>
              <a:t>Ivory-billed woodpecker</a:t>
            </a:r>
          </a:p>
          <a:p>
            <a:r>
              <a:rPr lang="en-US" sz="1000" dirty="0"/>
              <a:t>Photo: </a:t>
            </a:r>
            <a:r>
              <a:rPr lang="en-CA" sz="1000" dirty="0"/>
              <a:t>Tomasz </a:t>
            </a:r>
            <a:r>
              <a:rPr lang="en-CA" sz="1000" dirty="0" err="1"/>
              <a:t>Cofta</a:t>
            </a:r>
            <a:r>
              <a:rPr lang="en-CA" sz="1000" dirty="0"/>
              <a:t>/</a:t>
            </a:r>
            <a:r>
              <a:rPr lang="en-CA" sz="1000" dirty="0" err="1"/>
              <a:t>BirdLife</a:t>
            </a:r>
            <a:r>
              <a:rPr lang="en-CA" sz="1000" dirty="0"/>
              <a:t> </a:t>
            </a:r>
            <a:r>
              <a:rPr lang="en-CA" sz="1000" dirty="0" err="1"/>
              <a:t>Internatio</a:t>
            </a:r>
            <a:r>
              <a:rPr lang="en-CA" sz="1000" dirty="0"/>
              <a:t>/PA</a:t>
            </a:r>
          </a:p>
        </p:txBody>
      </p:sp>
      <p:sp>
        <p:nvSpPr>
          <p:cNvPr id="25" name="TextBox 24">
            <a:extLst>
              <a:ext uri="{FF2B5EF4-FFF2-40B4-BE49-F238E27FC236}">
                <a16:creationId xmlns:a16="http://schemas.microsoft.com/office/drawing/2014/main" id="{68A9A099-52F9-0642-BB46-E55442125B08}"/>
              </a:ext>
            </a:extLst>
          </p:cNvPr>
          <p:cNvSpPr txBox="1"/>
          <p:nvPr/>
        </p:nvSpPr>
        <p:spPr>
          <a:xfrm>
            <a:off x="3062764" y="4228779"/>
            <a:ext cx="2258154" cy="523220"/>
          </a:xfrm>
          <a:prstGeom prst="rect">
            <a:avLst/>
          </a:prstGeom>
          <a:noFill/>
        </p:spPr>
        <p:txBody>
          <a:bodyPr wrap="square">
            <a:spAutoFit/>
          </a:bodyPr>
          <a:lstStyle/>
          <a:p>
            <a:r>
              <a:rPr lang="en-CA" dirty="0"/>
              <a:t>Coastal Moa</a:t>
            </a:r>
          </a:p>
          <a:p>
            <a:r>
              <a:rPr lang="en-CA" sz="1000" dirty="0"/>
              <a:t>Photo: TE PAPA/CC BY-NC-ND</a:t>
            </a:r>
            <a:endParaRPr lang="en-US" sz="1000" dirty="0"/>
          </a:p>
        </p:txBody>
      </p:sp>
      <p:sp>
        <p:nvSpPr>
          <p:cNvPr id="26" name="TextBox 25">
            <a:extLst>
              <a:ext uri="{FF2B5EF4-FFF2-40B4-BE49-F238E27FC236}">
                <a16:creationId xmlns:a16="http://schemas.microsoft.com/office/drawing/2014/main" id="{6E145A51-D21C-6949-AB75-837C94CFC4C1}"/>
              </a:ext>
            </a:extLst>
          </p:cNvPr>
          <p:cNvSpPr txBox="1"/>
          <p:nvPr/>
        </p:nvSpPr>
        <p:spPr>
          <a:xfrm>
            <a:off x="6189035" y="4228779"/>
            <a:ext cx="1895993" cy="523220"/>
          </a:xfrm>
          <a:prstGeom prst="rect">
            <a:avLst/>
          </a:prstGeom>
          <a:noFill/>
        </p:spPr>
        <p:txBody>
          <a:bodyPr wrap="square">
            <a:spAutoFit/>
          </a:bodyPr>
          <a:lstStyle/>
          <a:p>
            <a:r>
              <a:rPr lang="en-US" dirty="0"/>
              <a:t>Passenger Pigeon</a:t>
            </a:r>
          </a:p>
          <a:p>
            <a:r>
              <a:rPr lang="en-US" sz="1000" dirty="0"/>
              <a:t>Photo: </a:t>
            </a:r>
            <a:r>
              <a:rPr lang="en-US" sz="1000" dirty="0" err="1"/>
              <a:t>Alamy</a:t>
            </a:r>
            <a:endParaRPr lang="en-US" sz="1000" dirty="0"/>
          </a:p>
        </p:txBody>
      </p:sp>
      <p:sp>
        <p:nvSpPr>
          <p:cNvPr id="27" name="TextBox 26">
            <a:extLst>
              <a:ext uri="{FF2B5EF4-FFF2-40B4-BE49-F238E27FC236}">
                <a16:creationId xmlns:a16="http://schemas.microsoft.com/office/drawing/2014/main" id="{3BF9DCFC-971C-3743-AF3D-E7024E25FFE5}"/>
              </a:ext>
            </a:extLst>
          </p:cNvPr>
          <p:cNvSpPr txBox="1"/>
          <p:nvPr/>
        </p:nvSpPr>
        <p:spPr>
          <a:xfrm>
            <a:off x="9336741" y="4246531"/>
            <a:ext cx="2173212" cy="523220"/>
          </a:xfrm>
          <a:prstGeom prst="rect">
            <a:avLst/>
          </a:prstGeom>
          <a:noFill/>
        </p:spPr>
        <p:txBody>
          <a:bodyPr wrap="square">
            <a:spAutoFit/>
          </a:bodyPr>
          <a:lstStyle/>
          <a:p>
            <a:r>
              <a:rPr lang="en-US" dirty="0"/>
              <a:t>Huia</a:t>
            </a:r>
          </a:p>
          <a:p>
            <a:r>
              <a:rPr lang="en-CA" sz="1000" dirty="0"/>
              <a:t>Image © John and Melody Anderson</a:t>
            </a:r>
          </a:p>
        </p:txBody>
      </p:sp>
      <p:sp>
        <p:nvSpPr>
          <p:cNvPr id="22" name="TextBox 21">
            <a:extLst>
              <a:ext uri="{FF2B5EF4-FFF2-40B4-BE49-F238E27FC236}">
                <a16:creationId xmlns:a16="http://schemas.microsoft.com/office/drawing/2014/main" id="{3C81CC39-FB41-5840-98FE-0917EB310A84}"/>
              </a:ext>
            </a:extLst>
          </p:cNvPr>
          <p:cNvSpPr txBox="1"/>
          <p:nvPr/>
        </p:nvSpPr>
        <p:spPr>
          <a:xfrm>
            <a:off x="950209" y="5491446"/>
            <a:ext cx="10559743" cy="1200329"/>
          </a:xfrm>
          <a:prstGeom prst="rect">
            <a:avLst/>
          </a:prstGeom>
          <a:noFill/>
        </p:spPr>
        <p:txBody>
          <a:bodyPr wrap="square">
            <a:spAutoFit/>
          </a:bodyPr>
          <a:lstStyle/>
          <a:p>
            <a:pPr marL="365125" lvl="1" indent="-317500">
              <a:buFont typeface="Arial" panose="020B0604020202020204" pitchFamily="34" charset="0"/>
              <a:buChar char="•"/>
            </a:pPr>
            <a:r>
              <a:rPr lang="en-US" sz="2400" dirty="0"/>
              <a:t>Largely due to human activity</a:t>
            </a:r>
          </a:p>
          <a:p>
            <a:pPr marL="365125" lvl="1" indent="-317500">
              <a:buFont typeface="Arial" panose="020B0604020202020204" pitchFamily="34" charset="0"/>
              <a:buChar char="•"/>
            </a:pPr>
            <a:r>
              <a:rPr lang="en-US" sz="2400" dirty="0"/>
              <a:t>What do you think we might be doing that causes this?</a:t>
            </a:r>
          </a:p>
          <a:p>
            <a:pPr marL="365125" lvl="1" indent="-317500">
              <a:buFont typeface="Arial" panose="020B0604020202020204" pitchFamily="34" charset="0"/>
              <a:buChar char="•"/>
            </a:pPr>
            <a:r>
              <a:rPr lang="en-US" sz="2400" dirty="0"/>
              <a:t>How can we help?</a:t>
            </a:r>
          </a:p>
        </p:txBody>
      </p:sp>
    </p:spTree>
    <p:extLst>
      <p:ext uri="{BB962C8B-B14F-4D97-AF65-F5344CB8AC3E}">
        <p14:creationId xmlns:p14="http://schemas.microsoft.com/office/powerpoint/2010/main" val="518896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47A92C-125F-20F0-7C56-295CA85CCECB}"/>
              </a:ext>
            </a:extLst>
          </p:cNvPr>
          <p:cNvSpPr>
            <a:spLocks noGrp="1"/>
          </p:cNvSpPr>
          <p:nvPr>
            <p:ph idx="1"/>
          </p:nvPr>
        </p:nvSpPr>
        <p:spPr>
          <a:xfrm>
            <a:off x="838200" y="1825625"/>
            <a:ext cx="4873507" cy="4351338"/>
          </a:xfrm>
        </p:spPr>
        <p:txBody>
          <a:bodyPr/>
          <a:lstStyle/>
          <a:p>
            <a:pPr marL="514350" indent="-514350">
              <a:buFont typeface="+mj-lt"/>
              <a:buAutoNum type="arabicPeriod"/>
            </a:pPr>
            <a:r>
              <a:rPr lang="en-US" dirty="0"/>
              <a:t>Bird-proof your windows!</a:t>
            </a:r>
          </a:p>
          <a:p>
            <a:pPr lvl="1"/>
            <a:r>
              <a:rPr lang="en-US" dirty="0"/>
              <a:t>Prevents window collisions</a:t>
            </a:r>
          </a:p>
          <a:p>
            <a:pPr lvl="1"/>
            <a:r>
              <a:rPr lang="en-US" dirty="0"/>
              <a:t>Visit </a:t>
            </a:r>
            <a:r>
              <a:rPr lang="en-US" dirty="0">
                <a:hlinkClick r:id="rId2"/>
              </a:rPr>
              <a:t>FLAP</a:t>
            </a:r>
            <a:r>
              <a:rPr lang="en-US" dirty="0"/>
              <a:t> to find out more</a:t>
            </a:r>
          </a:p>
          <a:p>
            <a:pPr marL="514350" indent="-514350">
              <a:buFont typeface="+mj-lt"/>
              <a:buAutoNum type="arabicPeriod"/>
            </a:pPr>
            <a:r>
              <a:rPr lang="en-US" dirty="0"/>
              <a:t>Turn off lights at night!</a:t>
            </a:r>
          </a:p>
          <a:p>
            <a:pPr lvl="1"/>
            <a:r>
              <a:rPr lang="en-US" dirty="0"/>
              <a:t>Helps migrating birds</a:t>
            </a:r>
          </a:p>
          <a:p>
            <a:pPr lvl="1"/>
            <a:r>
              <a:rPr lang="en-US" dirty="0"/>
              <a:t>Visit the </a:t>
            </a:r>
            <a:r>
              <a:rPr lang="en-US" dirty="0">
                <a:hlinkClick r:id="rId3"/>
              </a:rPr>
              <a:t>Lights Out Program </a:t>
            </a:r>
            <a:r>
              <a:rPr lang="en-US" dirty="0"/>
              <a:t>to learn how</a:t>
            </a:r>
          </a:p>
          <a:p>
            <a:pPr marL="514350" indent="-514350">
              <a:buFont typeface="+mj-lt"/>
              <a:buAutoNum type="arabicPeriod"/>
            </a:pPr>
            <a:r>
              <a:rPr lang="en-US" dirty="0"/>
              <a:t>Don’t let your cat outside!</a:t>
            </a:r>
          </a:p>
          <a:p>
            <a:pPr lvl="1"/>
            <a:r>
              <a:rPr lang="en-US" dirty="0"/>
              <a:t>Cats are excellent hunters and love to hunt birds</a:t>
            </a:r>
          </a:p>
        </p:txBody>
      </p:sp>
      <p:sp>
        <p:nvSpPr>
          <p:cNvPr id="4" name="Title 1">
            <a:extLst>
              <a:ext uri="{FF2B5EF4-FFF2-40B4-BE49-F238E27FC236}">
                <a16:creationId xmlns:a16="http://schemas.microsoft.com/office/drawing/2014/main" id="{54235A30-2F22-B65D-4DEE-4E3020E3E1FC}"/>
              </a:ext>
            </a:extLst>
          </p:cNvPr>
          <p:cNvSpPr txBox="1">
            <a:spLocks/>
          </p:cNvSpPr>
          <p:nvPr/>
        </p:nvSpPr>
        <p:spPr>
          <a:xfrm>
            <a:off x="838200" y="303069"/>
            <a:ext cx="55326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How can you help birds?</a:t>
            </a:r>
          </a:p>
        </p:txBody>
      </p:sp>
      <p:pic>
        <p:nvPicPr>
          <p:cNvPr id="5" name="Picture 4">
            <a:extLst>
              <a:ext uri="{FF2B5EF4-FFF2-40B4-BE49-F238E27FC236}">
                <a16:creationId xmlns:a16="http://schemas.microsoft.com/office/drawing/2014/main" id="{E77630F5-417A-C43F-BD28-B75FA807D67D}"/>
              </a:ext>
            </a:extLst>
          </p:cNvPr>
          <p:cNvPicPr>
            <a:picLocks noChangeAspect="1"/>
          </p:cNvPicPr>
          <p:nvPr/>
        </p:nvPicPr>
        <p:blipFill>
          <a:blip r:embed="rId4"/>
          <a:stretch>
            <a:fillRect/>
          </a:stretch>
        </p:blipFill>
        <p:spPr>
          <a:xfrm>
            <a:off x="838200" y="1445588"/>
            <a:ext cx="4095072" cy="380037"/>
          </a:xfrm>
          <a:prstGeom prst="rect">
            <a:avLst/>
          </a:prstGeom>
        </p:spPr>
      </p:pic>
      <p:sp>
        <p:nvSpPr>
          <p:cNvPr id="9" name="Right Triangle 8">
            <a:extLst>
              <a:ext uri="{FF2B5EF4-FFF2-40B4-BE49-F238E27FC236}">
                <a16:creationId xmlns:a16="http://schemas.microsoft.com/office/drawing/2014/main" id="{CAE8206F-26DB-7D5D-153A-309947D204A5}"/>
              </a:ext>
            </a:extLst>
          </p:cNvPr>
          <p:cNvSpPr/>
          <p:nvPr/>
        </p:nvSpPr>
        <p:spPr>
          <a:xfrm rot="10800000">
            <a:off x="5891134" y="0"/>
            <a:ext cx="6300866" cy="4351338"/>
          </a:xfrm>
          <a:prstGeom prst="rtTriangle">
            <a:avLst/>
          </a:prstGeom>
          <a:blipFill dpi="0" rotWithShape="0">
            <a:blip r:embed="rId5"/>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anual Input 13">
            <a:extLst>
              <a:ext uri="{FF2B5EF4-FFF2-40B4-BE49-F238E27FC236}">
                <a16:creationId xmlns:a16="http://schemas.microsoft.com/office/drawing/2014/main" id="{0339DC1F-0624-FA81-C1F0-C2FD73CED9A3}"/>
              </a:ext>
            </a:extLst>
          </p:cNvPr>
          <p:cNvSpPr/>
          <p:nvPr/>
        </p:nvSpPr>
        <p:spPr>
          <a:xfrm>
            <a:off x="5714054" y="3857182"/>
            <a:ext cx="6480293" cy="3000818"/>
          </a:xfrm>
          <a:prstGeom prst="flowChartManualInput">
            <a:avLst/>
          </a:prstGeom>
          <a:blipFill>
            <a:blip r:embed="rId6" cstate="hqprint">
              <a:extLst>
                <a:ext uri="{28A0092B-C50C-407E-A947-70E740481C1C}">
                  <a14:useLocalDpi xmlns:a14="http://schemas.microsoft.com/office/drawing/2010/main"/>
                </a:ext>
              </a:extLst>
            </a:blip>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E500BC5-262D-6F6D-91D1-A972DF67A5F0}"/>
              </a:ext>
            </a:extLst>
          </p:cNvPr>
          <p:cNvSpPr txBox="1"/>
          <p:nvPr/>
        </p:nvSpPr>
        <p:spPr>
          <a:xfrm>
            <a:off x="4525629" y="6493045"/>
            <a:ext cx="6093500" cy="246221"/>
          </a:xfrm>
          <a:prstGeom prst="rect">
            <a:avLst/>
          </a:prstGeom>
          <a:noFill/>
        </p:spPr>
        <p:txBody>
          <a:bodyPr wrap="square">
            <a:spAutoFit/>
          </a:bodyPr>
          <a:lstStyle/>
          <a:p>
            <a:r>
              <a:rPr lang="en-US" sz="1000" dirty="0">
                <a:hlinkClick r:id="rId7"/>
              </a:rPr>
              <a:t>https://blog.nwf.org/2017/09/11-tips-to-keep-your-indoor-cat-happy/</a:t>
            </a:r>
            <a:r>
              <a:rPr lang="en-US" sz="1000" dirty="0"/>
              <a:t> </a:t>
            </a:r>
          </a:p>
        </p:txBody>
      </p:sp>
      <p:sp>
        <p:nvSpPr>
          <p:cNvPr id="15" name="Triangle 14">
            <a:extLst>
              <a:ext uri="{FF2B5EF4-FFF2-40B4-BE49-F238E27FC236}">
                <a16:creationId xmlns:a16="http://schemas.microsoft.com/office/drawing/2014/main" id="{273F0F2E-D0B6-31C9-F621-FD2449FD4D26}"/>
              </a:ext>
            </a:extLst>
          </p:cNvPr>
          <p:cNvSpPr/>
          <p:nvPr/>
        </p:nvSpPr>
        <p:spPr>
          <a:xfrm rot="21289629">
            <a:off x="5496994" y="-296357"/>
            <a:ext cx="6307511" cy="4446940"/>
          </a:xfrm>
          <a:prstGeom prst="triangle">
            <a:avLst>
              <a:gd name="adj" fmla="val 6492"/>
            </a:avLst>
          </a:prstGeom>
          <a:blipFill dpi="0" rotWithShape="0">
            <a:blip r:embed="rId8" cstate="hqprint">
              <a:extLst>
                <a:ext uri="{28A0092B-C50C-407E-A947-70E740481C1C}">
                  <a14:useLocalDpi xmlns:a14="http://schemas.microsoft.com/office/drawing/2010/main"/>
                </a:ext>
              </a:extLst>
            </a:blip>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848A15A-E7D2-E82A-0CC1-0C74300E5A77}"/>
              </a:ext>
            </a:extLst>
          </p:cNvPr>
          <p:cNvPicPr>
            <a:picLocks noChangeAspect="1"/>
          </p:cNvPicPr>
          <p:nvPr/>
        </p:nvPicPr>
        <p:blipFill>
          <a:blip r:embed="rId9"/>
          <a:stretch>
            <a:fillRect/>
          </a:stretch>
        </p:blipFill>
        <p:spPr>
          <a:xfrm>
            <a:off x="11507866" y="169777"/>
            <a:ext cx="584200" cy="647700"/>
          </a:xfrm>
          <a:prstGeom prst="rect">
            <a:avLst/>
          </a:prstGeom>
        </p:spPr>
      </p:pic>
      <p:pic>
        <p:nvPicPr>
          <p:cNvPr id="17" name="Picture 16">
            <a:extLst>
              <a:ext uri="{FF2B5EF4-FFF2-40B4-BE49-F238E27FC236}">
                <a16:creationId xmlns:a16="http://schemas.microsoft.com/office/drawing/2014/main" id="{502C98F9-CDAB-FB1F-F594-F8396240FCC7}"/>
              </a:ext>
            </a:extLst>
          </p:cNvPr>
          <p:cNvPicPr>
            <a:picLocks noChangeAspect="1"/>
          </p:cNvPicPr>
          <p:nvPr/>
        </p:nvPicPr>
        <p:blipFill>
          <a:blip r:embed="rId10"/>
          <a:stretch>
            <a:fillRect/>
          </a:stretch>
        </p:blipFill>
        <p:spPr>
          <a:xfrm>
            <a:off x="6096000" y="739605"/>
            <a:ext cx="584200" cy="647700"/>
          </a:xfrm>
          <a:prstGeom prst="rect">
            <a:avLst/>
          </a:prstGeom>
        </p:spPr>
      </p:pic>
      <p:pic>
        <p:nvPicPr>
          <p:cNvPr id="18" name="Picture 17">
            <a:extLst>
              <a:ext uri="{FF2B5EF4-FFF2-40B4-BE49-F238E27FC236}">
                <a16:creationId xmlns:a16="http://schemas.microsoft.com/office/drawing/2014/main" id="{D09673C8-A718-2D52-4489-C2DE8067E382}"/>
              </a:ext>
            </a:extLst>
          </p:cNvPr>
          <p:cNvPicPr>
            <a:picLocks noChangeAspect="1"/>
          </p:cNvPicPr>
          <p:nvPr/>
        </p:nvPicPr>
        <p:blipFill>
          <a:blip r:embed="rId11"/>
          <a:stretch>
            <a:fillRect/>
          </a:stretch>
        </p:blipFill>
        <p:spPr>
          <a:xfrm>
            <a:off x="11457899" y="4027489"/>
            <a:ext cx="584200" cy="647700"/>
          </a:xfrm>
          <a:prstGeom prst="rect">
            <a:avLst/>
          </a:prstGeom>
        </p:spPr>
      </p:pic>
    </p:spTree>
    <p:extLst>
      <p:ext uri="{BB962C8B-B14F-4D97-AF65-F5344CB8AC3E}">
        <p14:creationId xmlns:p14="http://schemas.microsoft.com/office/powerpoint/2010/main" val="1288482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47A92C-125F-20F0-7C56-295CA85CCECB}"/>
              </a:ext>
            </a:extLst>
          </p:cNvPr>
          <p:cNvSpPr>
            <a:spLocks noGrp="1"/>
          </p:cNvSpPr>
          <p:nvPr>
            <p:ph idx="1"/>
          </p:nvPr>
        </p:nvSpPr>
        <p:spPr>
          <a:xfrm>
            <a:off x="838200" y="1825625"/>
            <a:ext cx="4873507" cy="4351338"/>
          </a:xfrm>
        </p:spPr>
        <p:txBody>
          <a:bodyPr/>
          <a:lstStyle/>
          <a:p>
            <a:pPr marL="514350" indent="-514350">
              <a:buFont typeface="+mj-lt"/>
              <a:buAutoNum type="arabicPeriod"/>
            </a:pPr>
            <a:r>
              <a:rPr lang="en-US" b="1" dirty="0"/>
              <a:t>Bird-proof your windows!</a:t>
            </a:r>
          </a:p>
          <a:p>
            <a:pPr lvl="1"/>
            <a:r>
              <a:rPr lang="en-US" b="1" dirty="0"/>
              <a:t>Prevents window collisions</a:t>
            </a:r>
          </a:p>
          <a:p>
            <a:pPr lvl="1"/>
            <a:r>
              <a:rPr lang="en-US" b="1" dirty="0"/>
              <a:t>Visit </a:t>
            </a:r>
            <a:r>
              <a:rPr lang="en-US" b="1" dirty="0">
                <a:hlinkClick r:id="rId2"/>
              </a:rPr>
              <a:t>FLAP</a:t>
            </a:r>
            <a:r>
              <a:rPr lang="en-US" b="1" dirty="0"/>
              <a:t> to find out more</a:t>
            </a:r>
          </a:p>
          <a:p>
            <a:pPr marL="514350" indent="-514350">
              <a:buFont typeface="+mj-lt"/>
              <a:buAutoNum type="arabicPeriod"/>
            </a:pPr>
            <a:r>
              <a:rPr lang="en-US" dirty="0">
                <a:solidFill>
                  <a:schemeClr val="bg2">
                    <a:lumMod val="75000"/>
                  </a:schemeClr>
                </a:solidFill>
              </a:rPr>
              <a:t>Turn off lights at night!</a:t>
            </a:r>
          </a:p>
          <a:p>
            <a:pPr lvl="1"/>
            <a:r>
              <a:rPr lang="en-US" dirty="0">
                <a:solidFill>
                  <a:schemeClr val="bg2">
                    <a:lumMod val="75000"/>
                  </a:schemeClr>
                </a:solidFill>
              </a:rPr>
              <a:t>Helps migrating birds</a:t>
            </a:r>
          </a:p>
          <a:p>
            <a:pPr lvl="1"/>
            <a:r>
              <a:rPr lang="en-US" dirty="0">
                <a:solidFill>
                  <a:schemeClr val="bg2">
                    <a:lumMod val="75000"/>
                  </a:schemeClr>
                </a:solidFill>
              </a:rPr>
              <a:t>Visit the </a:t>
            </a:r>
            <a:r>
              <a:rPr lang="en-US" dirty="0">
                <a:solidFill>
                  <a:schemeClr val="bg2">
                    <a:lumMod val="75000"/>
                  </a:schemeClr>
                </a:solidFill>
                <a:hlinkClick r:id="rId3">
                  <a:extLst>
                    <a:ext uri="{A12FA001-AC4F-418D-AE19-62706E023703}">
                      <ahyp:hlinkClr xmlns:ahyp="http://schemas.microsoft.com/office/drawing/2018/hyperlinkcolor" val="tx"/>
                    </a:ext>
                  </a:extLst>
                </a:hlinkClick>
              </a:rPr>
              <a:t>Lights Out Program </a:t>
            </a:r>
            <a:r>
              <a:rPr lang="en-US" dirty="0">
                <a:solidFill>
                  <a:schemeClr val="bg2">
                    <a:lumMod val="75000"/>
                  </a:schemeClr>
                </a:solidFill>
              </a:rPr>
              <a:t>to learn how</a:t>
            </a:r>
          </a:p>
          <a:p>
            <a:pPr marL="514350" indent="-514350">
              <a:buFont typeface="+mj-lt"/>
              <a:buAutoNum type="arabicPeriod"/>
            </a:pPr>
            <a:r>
              <a:rPr lang="en-US" dirty="0">
                <a:solidFill>
                  <a:schemeClr val="bg2">
                    <a:lumMod val="75000"/>
                  </a:schemeClr>
                </a:solidFill>
              </a:rPr>
              <a:t>Don’t let your cat outside!</a:t>
            </a:r>
          </a:p>
          <a:p>
            <a:pPr lvl="1"/>
            <a:r>
              <a:rPr lang="en-US" dirty="0">
                <a:solidFill>
                  <a:schemeClr val="bg2">
                    <a:lumMod val="75000"/>
                  </a:schemeClr>
                </a:solidFill>
              </a:rPr>
              <a:t>Cats are excellent hunters and love to hunt birds</a:t>
            </a:r>
          </a:p>
        </p:txBody>
      </p:sp>
      <p:sp>
        <p:nvSpPr>
          <p:cNvPr id="4" name="Title 1">
            <a:extLst>
              <a:ext uri="{FF2B5EF4-FFF2-40B4-BE49-F238E27FC236}">
                <a16:creationId xmlns:a16="http://schemas.microsoft.com/office/drawing/2014/main" id="{54235A30-2F22-B65D-4DEE-4E3020E3E1FC}"/>
              </a:ext>
            </a:extLst>
          </p:cNvPr>
          <p:cNvSpPr txBox="1">
            <a:spLocks/>
          </p:cNvSpPr>
          <p:nvPr/>
        </p:nvSpPr>
        <p:spPr>
          <a:xfrm>
            <a:off x="838200" y="303069"/>
            <a:ext cx="55326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How can you help birds?</a:t>
            </a:r>
          </a:p>
        </p:txBody>
      </p:sp>
      <p:pic>
        <p:nvPicPr>
          <p:cNvPr id="5" name="Picture 4">
            <a:extLst>
              <a:ext uri="{FF2B5EF4-FFF2-40B4-BE49-F238E27FC236}">
                <a16:creationId xmlns:a16="http://schemas.microsoft.com/office/drawing/2014/main" id="{E77630F5-417A-C43F-BD28-B75FA807D67D}"/>
              </a:ext>
            </a:extLst>
          </p:cNvPr>
          <p:cNvPicPr>
            <a:picLocks noChangeAspect="1"/>
          </p:cNvPicPr>
          <p:nvPr/>
        </p:nvPicPr>
        <p:blipFill>
          <a:blip r:embed="rId4"/>
          <a:stretch>
            <a:fillRect/>
          </a:stretch>
        </p:blipFill>
        <p:spPr>
          <a:xfrm>
            <a:off x="838200" y="1445588"/>
            <a:ext cx="4095072" cy="380037"/>
          </a:xfrm>
          <a:prstGeom prst="rect">
            <a:avLst/>
          </a:prstGeom>
        </p:spPr>
      </p:pic>
      <p:sp>
        <p:nvSpPr>
          <p:cNvPr id="9" name="Right Triangle 8">
            <a:extLst>
              <a:ext uri="{FF2B5EF4-FFF2-40B4-BE49-F238E27FC236}">
                <a16:creationId xmlns:a16="http://schemas.microsoft.com/office/drawing/2014/main" id="{CAE8206F-26DB-7D5D-153A-309947D204A5}"/>
              </a:ext>
            </a:extLst>
          </p:cNvPr>
          <p:cNvSpPr/>
          <p:nvPr/>
        </p:nvSpPr>
        <p:spPr>
          <a:xfrm rot="10800000">
            <a:off x="5891134" y="0"/>
            <a:ext cx="6300866" cy="4351338"/>
          </a:xfrm>
          <a:prstGeom prst="rtTriangle">
            <a:avLst/>
          </a:prstGeom>
          <a:blipFill dpi="0" rotWithShape="0">
            <a:blip r:embed="rId5"/>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anual Input 13">
            <a:extLst>
              <a:ext uri="{FF2B5EF4-FFF2-40B4-BE49-F238E27FC236}">
                <a16:creationId xmlns:a16="http://schemas.microsoft.com/office/drawing/2014/main" id="{0339DC1F-0624-FA81-C1F0-C2FD73CED9A3}"/>
              </a:ext>
            </a:extLst>
          </p:cNvPr>
          <p:cNvSpPr/>
          <p:nvPr/>
        </p:nvSpPr>
        <p:spPr>
          <a:xfrm>
            <a:off x="5714054" y="3857182"/>
            <a:ext cx="6480293" cy="3000818"/>
          </a:xfrm>
          <a:prstGeom prst="flowChartManualInput">
            <a:avLst/>
          </a:prstGeom>
          <a:blipFill>
            <a:blip r:embed="rId6" cstate="hqprint">
              <a:extLst>
                <a:ext uri="{28A0092B-C50C-407E-A947-70E740481C1C}">
                  <a14:useLocalDpi xmlns:a14="http://schemas.microsoft.com/office/drawing/2010/main"/>
                </a:ext>
              </a:extLst>
            </a:blip>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E500BC5-262D-6F6D-91D1-A972DF67A5F0}"/>
              </a:ext>
            </a:extLst>
          </p:cNvPr>
          <p:cNvSpPr txBox="1"/>
          <p:nvPr/>
        </p:nvSpPr>
        <p:spPr>
          <a:xfrm>
            <a:off x="4525629" y="6493045"/>
            <a:ext cx="6093500" cy="246221"/>
          </a:xfrm>
          <a:prstGeom prst="rect">
            <a:avLst/>
          </a:prstGeom>
          <a:noFill/>
        </p:spPr>
        <p:txBody>
          <a:bodyPr wrap="square">
            <a:spAutoFit/>
          </a:bodyPr>
          <a:lstStyle/>
          <a:p>
            <a:r>
              <a:rPr lang="en-US" sz="1000" dirty="0">
                <a:hlinkClick r:id="rId7"/>
              </a:rPr>
              <a:t>https://blog.nwf.org/2017/09/11-tips-to-keep-your-indoor-cat-happy/</a:t>
            </a:r>
            <a:r>
              <a:rPr lang="en-US" sz="1000" dirty="0"/>
              <a:t> </a:t>
            </a:r>
          </a:p>
        </p:txBody>
      </p:sp>
      <p:sp>
        <p:nvSpPr>
          <p:cNvPr id="15" name="Triangle 14">
            <a:extLst>
              <a:ext uri="{FF2B5EF4-FFF2-40B4-BE49-F238E27FC236}">
                <a16:creationId xmlns:a16="http://schemas.microsoft.com/office/drawing/2014/main" id="{273F0F2E-D0B6-31C9-F621-FD2449FD4D26}"/>
              </a:ext>
            </a:extLst>
          </p:cNvPr>
          <p:cNvSpPr/>
          <p:nvPr/>
        </p:nvSpPr>
        <p:spPr>
          <a:xfrm rot="21289629">
            <a:off x="5496994" y="-296357"/>
            <a:ext cx="6307511" cy="4446940"/>
          </a:xfrm>
          <a:prstGeom prst="triangle">
            <a:avLst>
              <a:gd name="adj" fmla="val 6492"/>
            </a:avLst>
          </a:prstGeom>
          <a:blipFill dpi="0" rotWithShape="0">
            <a:blip r:embed="rId8" cstate="hqprint">
              <a:extLst>
                <a:ext uri="{28A0092B-C50C-407E-A947-70E740481C1C}">
                  <a14:useLocalDpi xmlns:a14="http://schemas.microsoft.com/office/drawing/2010/main"/>
                </a:ext>
              </a:extLst>
            </a:blip>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848A15A-E7D2-E82A-0CC1-0C74300E5A77}"/>
              </a:ext>
            </a:extLst>
          </p:cNvPr>
          <p:cNvPicPr>
            <a:picLocks noChangeAspect="1"/>
          </p:cNvPicPr>
          <p:nvPr/>
        </p:nvPicPr>
        <p:blipFill>
          <a:blip r:embed="rId9"/>
          <a:stretch>
            <a:fillRect/>
          </a:stretch>
        </p:blipFill>
        <p:spPr>
          <a:xfrm>
            <a:off x="11507866" y="169777"/>
            <a:ext cx="584200" cy="647700"/>
          </a:xfrm>
          <a:prstGeom prst="rect">
            <a:avLst/>
          </a:prstGeom>
        </p:spPr>
      </p:pic>
      <p:pic>
        <p:nvPicPr>
          <p:cNvPr id="17" name="Picture 16">
            <a:extLst>
              <a:ext uri="{FF2B5EF4-FFF2-40B4-BE49-F238E27FC236}">
                <a16:creationId xmlns:a16="http://schemas.microsoft.com/office/drawing/2014/main" id="{502C98F9-CDAB-FB1F-F594-F8396240FCC7}"/>
              </a:ext>
            </a:extLst>
          </p:cNvPr>
          <p:cNvPicPr>
            <a:picLocks noChangeAspect="1"/>
          </p:cNvPicPr>
          <p:nvPr/>
        </p:nvPicPr>
        <p:blipFill>
          <a:blip r:embed="rId10"/>
          <a:stretch>
            <a:fillRect/>
          </a:stretch>
        </p:blipFill>
        <p:spPr>
          <a:xfrm>
            <a:off x="6096000" y="739605"/>
            <a:ext cx="584200" cy="647700"/>
          </a:xfrm>
          <a:prstGeom prst="rect">
            <a:avLst/>
          </a:prstGeom>
        </p:spPr>
      </p:pic>
      <p:pic>
        <p:nvPicPr>
          <p:cNvPr id="18" name="Picture 17">
            <a:extLst>
              <a:ext uri="{FF2B5EF4-FFF2-40B4-BE49-F238E27FC236}">
                <a16:creationId xmlns:a16="http://schemas.microsoft.com/office/drawing/2014/main" id="{D09673C8-A718-2D52-4489-C2DE8067E382}"/>
              </a:ext>
            </a:extLst>
          </p:cNvPr>
          <p:cNvPicPr>
            <a:picLocks noChangeAspect="1"/>
          </p:cNvPicPr>
          <p:nvPr/>
        </p:nvPicPr>
        <p:blipFill>
          <a:blip r:embed="rId11"/>
          <a:stretch>
            <a:fillRect/>
          </a:stretch>
        </p:blipFill>
        <p:spPr>
          <a:xfrm>
            <a:off x="11457899" y="4027489"/>
            <a:ext cx="584200" cy="647700"/>
          </a:xfrm>
          <a:prstGeom prst="rect">
            <a:avLst/>
          </a:prstGeom>
        </p:spPr>
      </p:pic>
    </p:spTree>
    <p:extLst>
      <p:ext uri="{BB962C8B-B14F-4D97-AF65-F5344CB8AC3E}">
        <p14:creationId xmlns:p14="http://schemas.microsoft.com/office/powerpoint/2010/main" val="882018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98D730F5-2A18-6A4E-ACE0-D1F6FA72FA01}"/>
              </a:ext>
            </a:extLst>
          </p:cNvPr>
          <p:cNvPicPr>
            <a:picLocks noChangeAspect="1" noChangeArrowheads="1"/>
          </p:cNvPicPr>
          <p:nvPr/>
        </p:nvPicPr>
        <p:blipFill rotWithShape="1">
          <a:blip r:embed="rId3" cstate="hqprint">
            <a:alphaModFix amt="40000"/>
            <a:extLst>
              <a:ext uri="{28A0092B-C50C-407E-A947-70E740481C1C}">
                <a14:useLocalDpi xmlns:a14="http://schemas.microsoft.com/office/drawing/2010/main"/>
              </a:ext>
            </a:extLst>
          </a:blip>
          <a:srcRect/>
          <a:stretch/>
        </p:blipFill>
        <p:spPr bwMode="auto">
          <a:xfrm>
            <a:off x="20" y="-2094"/>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376929B-91D1-9C41-89B5-E01D21F993C2}"/>
              </a:ext>
            </a:extLst>
          </p:cNvPr>
          <p:cNvSpPr>
            <a:spLocks noGrp="1"/>
          </p:cNvSpPr>
          <p:nvPr>
            <p:ph type="title"/>
          </p:nvPr>
        </p:nvSpPr>
        <p:spPr/>
        <p:txBody>
          <a:bodyPr vert="horz" lIns="91440" tIns="45720" rIns="91440" bIns="45720" rtlCol="0" anchor="ctr">
            <a:normAutofit/>
          </a:bodyPr>
          <a:lstStyle/>
          <a:p>
            <a:r>
              <a:rPr lang="en-US" sz="5400">
                <a:solidFill>
                  <a:srgbClr val="FFFFFF"/>
                </a:solidFill>
              </a:rPr>
              <a:t>Window Collisions</a:t>
            </a:r>
          </a:p>
        </p:txBody>
      </p:sp>
      <p:sp>
        <p:nvSpPr>
          <p:cNvPr id="10" name="TextBox 9">
            <a:extLst>
              <a:ext uri="{FF2B5EF4-FFF2-40B4-BE49-F238E27FC236}">
                <a16:creationId xmlns:a16="http://schemas.microsoft.com/office/drawing/2014/main" id="{228FFA08-4E76-1E4B-9E43-EBB79AE367A0}"/>
              </a:ext>
            </a:extLst>
          </p:cNvPr>
          <p:cNvSpPr txBox="1"/>
          <p:nvPr/>
        </p:nvSpPr>
        <p:spPr>
          <a:xfrm>
            <a:off x="838200" y="2004446"/>
            <a:ext cx="10515600" cy="417689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800" dirty="0">
                <a:solidFill>
                  <a:srgbClr val="FFFFFF"/>
                </a:solidFill>
              </a:rPr>
              <a:t>How many birds do you think die from colliding with windows?</a:t>
            </a:r>
          </a:p>
          <a:p>
            <a:pPr lvl="1" indent="-228600">
              <a:lnSpc>
                <a:spcPct val="90000"/>
              </a:lnSpc>
              <a:spcAft>
                <a:spcPts val="600"/>
              </a:spcAft>
              <a:buFont typeface="Arial" panose="020B0604020202020204" pitchFamily="34" charset="0"/>
              <a:buChar char="•"/>
            </a:pPr>
            <a:endParaRPr lang="en-US" sz="2200" dirty="0">
              <a:solidFill>
                <a:srgbClr val="FFFFFF"/>
              </a:solidFill>
            </a:endParaRPr>
          </a:p>
        </p:txBody>
      </p:sp>
      <p:sp>
        <p:nvSpPr>
          <p:cNvPr id="12" name="TextBox 11">
            <a:extLst>
              <a:ext uri="{FF2B5EF4-FFF2-40B4-BE49-F238E27FC236}">
                <a16:creationId xmlns:a16="http://schemas.microsoft.com/office/drawing/2014/main" id="{D3A18548-8602-4744-98B5-D6A00ADC20BE}"/>
              </a:ext>
            </a:extLst>
          </p:cNvPr>
          <p:cNvSpPr txBox="1"/>
          <p:nvPr/>
        </p:nvSpPr>
        <p:spPr>
          <a:xfrm>
            <a:off x="7135318" y="6611769"/>
            <a:ext cx="6100996" cy="246221"/>
          </a:xfrm>
          <a:prstGeom prst="rect">
            <a:avLst/>
          </a:prstGeom>
          <a:noFill/>
        </p:spPr>
        <p:txBody>
          <a:bodyPr wrap="square">
            <a:spAutoFit/>
          </a:bodyPr>
          <a:lstStyle/>
          <a:p>
            <a:r>
              <a:rPr lang="en-US" sz="1000" dirty="0"/>
              <a:t>https://</a:t>
            </a:r>
            <a:r>
              <a:rPr lang="en-US" sz="1000" dirty="0" err="1"/>
              <a:t>www.nwf.org</a:t>
            </a:r>
            <a:r>
              <a:rPr lang="en-US" sz="1000" dirty="0"/>
              <a:t>/Magazines/National-Wildlife/2014/</a:t>
            </a:r>
            <a:r>
              <a:rPr lang="en-US" sz="1000" dirty="0" err="1"/>
              <a:t>OctNov</a:t>
            </a:r>
            <a:r>
              <a:rPr lang="en-US" sz="1000" dirty="0"/>
              <a:t>/Animals/Bird-Safe-Windows</a:t>
            </a:r>
          </a:p>
        </p:txBody>
      </p:sp>
    </p:spTree>
    <p:extLst>
      <p:ext uri="{BB962C8B-B14F-4D97-AF65-F5344CB8AC3E}">
        <p14:creationId xmlns:p14="http://schemas.microsoft.com/office/powerpoint/2010/main" val="3681335539"/>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98D730F5-2A18-6A4E-ACE0-D1F6FA72FA01}"/>
              </a:ext>
            </a:extLst>
          </p:cNvPr>
          <p:cNvPicPr>
            <a:picLocks noChangeAspect="1" noChangeArrowheads="1"/>
          </p:cNvPicPr>
          <p:nvPr/>
        </p:nvPicPr>
        <p:blipFill rotWithShape="1">
          <a:blip r:embed="rId3" cstate="hqprint">
            <a:alphaModFix amt="40000"/>
            <a:extLst>
              <a:ext uri="{28A0092B-C50C-407E-A947-70E740481C1C}">
                <a14:useLocalDpi xmlns:a14="http://schemas.microsoft.com/office/drawing/2010/main"/>
              </a:ext>
            </a:extLst>
          </a:blip>
          <a:srcRect/>
          <a:stretch/>
        </p:blipFill>
        <p:spPr bwMode="auto">
          <a:xfrm>
            <a:off x="-3027"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376929B-91D1-9C41-89B5-E01D21F993C2}"/>
              </a:ext>
            </a:extLst>
          </p:cNvPr>
          <p:cNvSpPr>
            <a:spLocks noGrp="1"/>
          </p:cNvSpPr>
          <p:nvPr>
            <p:ph type="title"/>
          </p:nvPr>
        </p:nvSpPr>
        <p:spPr/>
        <p:txBody>
          <a:bodyPr vert="horz" lIns="91440" tIns="45720" rIns="91440" bIns="45720" rtlCol="0" anchor="ctr">
            <a:normAutofit/>
          </a:bodyPr>
          <a:lstStyle/>
          <a:p>
            <a:r>
              <a:rPr lang="en-US" sz="5400" dirty="0">
                <a:solidFill>
                  <a:srgbClr val="FFFFFF"/>
                </a:solidFill>
              </a:rPr>
              <a:t>Window Collisions</a:t>
            </a:r>
          </a:p>
        </p:txBody>
      </p:sp>
      <p:sp>
        <p:nvSpPr>
          <p:cNvPr id="15" name="TextBox 14">
            <a:extLst>
              <a:ext uri="{FF2B5EF4-FFF2-40B4-BE49-F238E27FC236}">
                <a16:creationId xmlns:a16="http://schemas.microsoft.com/office/drawing/2014/main" id="{E3E3B5D6-A4B5-A940-B867-3352728F259D}"/>
              </a:ext>
            </a:extLst>
          </p:cNvPr>
          <p:cNvSpPr txBox="1"/>
          <p:nvPr/>
        </p:nvSpPr>
        <p:spPr>
          <a:xfrm>
            <a:off x="838200" y="2004446"/>
            <a:ext cx="10515600" cy="417689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800" dirty="0">
                <a:solidFill>
                  <a:srgbClr val="FFFFFF"/>
                </a:solidFill>
              </a:rPr>
              <a:t>How many birds do you think die from colliding with windows?</a:t>
            </a:r>
          </a:p>
          <a:p>
            <a:pPr lvl="1" indent="-228600">
              <a:lnSpc>
                <a:spcPct val="90000"/>
              </a:lnSpc>
              <a:spcAft>
                <a:spcPts val="600"/>
              </a:spcAft>
              <a:buFont typeface="Arial" panose="020B0604020202020204" pitchFamily="34" charset="0"/>
              <a:buChar char="•"/>
            </a:pPr>
            <a:r>
              <a:rPr lang="en-US" sz="2400" b="1" dirty="0">
                <a:solidFill>
                  <a:srgbClr val="FFFFFF"/>
                </a:solidFill>
              </a:rPr>
              <a:t>100 million to 1 billion birds </a:t>
            </a:r>
            <a:r>
              <a:rPr lang="en-US" sz="2200" dirty="0">
                <a:solidFill>
                  <a:srgbClr val="FFFFFF"/>
                </a:solidFill>
              </a:rPr>
              <a:t>die every year in North America due to window collisions!</a:t>
            </a:r>
          </a:p>
        </p:txBody>
      </p:sp>
      <p:sp>
        <p:nvSpPr>
          <p:cNvPr id="7" name="TextBox 6">
            <a:extLst>
              <a:ext uri="{FF2B5EF4-FFF2-40B4-BE49-F238E27FC236}">
                <a16:creationId xmlns:a16="http://schemas.microsoft.com/office/drawing/2014/main" id="{3A4532C1-F1A9-3147-9D32-6167FA94E95C}"/>
              </a:ext>
            </a:extLst>
          </p:cNvPr>
          <p:cNvSpPr txBox="1"/>
          <p:nvPr/>
        </p:nvSpPr>
        <p:spPr>
          <a:xfrm>
            <a:off x="7135318" y="6611769"/>
            <a:ext cx="6100996" cy="246221"/>
          </a:xfrm>
          <a:prstGeom prst="rect">
            <a:avLst/>
          </a:prstGeom>
          <a:noFill/>
        </p:spPr>
        <p:txBody>
          <a:bodyPr wrap="square">
            <a:spAutoFit/>
          </a:bodyPr>
          <a:lstStyle/>
          <a:p>
            <a:r>
              <a:rPr lang="en-US" sz="1000" dirty="0"/>
              <a:t>https://</a:t>
            </a:r>
            <a:r>
              <a:rPr lang="en-US" sz="1000" dirty="0" err="1"/>
              <a:t>www.nwf.org</a:t>
            </a:r>
            <a:r>
              <a:rPr lang="en-US" sz="1000" dirty="0"/>
              <a:t>/Magazines/National-Wildlife/2014/</a:t>
            </a:r>
            <a:r>
              <a:rPr lang="en-US" sz="1000" dirty="0" err="1"/>
              <a:t>OctNov</a:t>
            </a:r>
            <a:r>
              <a:rPr lang="en-US" sz="1000" dirty="0"/>
              <a:t>/Animals/Bird-Safe-Windows</a:t>
            </a:r>
          </a:p>
        </p:txBody>
      </p:sp>
    </p:spTree>
    <p:extLst>
      <p:ext uri="{BB962C8B-B14F-4D97-AF65-F5344CB8AC3E}">
        <p14:creationId xmlns:p14="http://schemas.microsoft.com/office/powerpoint/2010/main" val="3464079913"/>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6929B-91D1-9C41-89B5-E01D21F993C2}"/>
              </a:ext>
            </a:extLst>
          </p:cNvPr>
          <p:cNvSpPr>
            <a:spLocks noGrp="1"/>
          </p:cNvSpPr>
          <p:nvPr>
            <p:ph type="title"/>
          </p:nvPr>
        </p:nvSpPr>
        <p:spPr>
          <a:xfrm>
            <a:off x="838201" y="345810"/>
            <a:ext cx="5120561" cy="1325563"/>
          </a:xfrm>
        </p:spPr>
        <p:txBody>
          <a:bodyPr>
            <a:normAutofit/>
          </a:bodyPr>
          <a:lstStyle/>
          <a:p>
            <a:r>
              <a:rPr lang="en-US"/>
              <a:t>Window Collisions</a:t>
            </a:r>
            <a:endParaRPr lang="en-US" dirty="0"/>
          </a:p>
        </p:txBody>
      </p:sp>
      <p:sp>
        <p:nvSpPr>
          <p:cNvPr id="3" name="Content Placeholder 2">
            <a:extLst>
              <a:ext uri="{FF2B5EF4-FFF2-40B4-BE49-F238E27FC236}">
                <a16:creationId xmlns:a16="http://schemas.microsoft.com/office/drawing/2014/main" id="{4C5D0DBB-6E34-0549-A98A-9C9A445D8B7A}"/>
              </a:ext>
            </a:extLst>
          </p:cNvPr>
          <p:cNvSpPr>
            <a:spLocks noGrp="1"/>
          </p:cNvSpPr>
          <p:nvPr>
            <p:ph idx="1"/>
          </p:nvPr>
        </p:nvSpPr>
        <p:spPr>
          <a:xfrm>
            <a:off x="838201" y="1825625"/>
            <a:ext cx="5092194" cy="4351338"/>
          </a:xfrm>
        </p:spPr>
        <p:txBody>
          <a:bodyPr>
            <a:normAutofit/>
          </a:bodyPr>
          <a:lstStyle/>
          <a:p>
            <a:r>
              <a:rPr lang="en-US" dirty="0"/>
              <a:t>Why does this happen?</a:t>
            </a:r>
          </a:p>
          <a:p>
            <a:endParaRPr lang="en-US" dirty="0"/>
          </a:p>
        </p:txBody>
      </p:sp>
      <p:pic>
        <p:nvPicPr>
          <p:cNvPr id="6146" name="Picture 2" descr="Wherever birds can see habitat or sky through glass, such as windows opposite one another (above), glass walkways, sunrooms, glass enclosed porches, etc., the result can be lethal. This is one time where closing blinds can be very effective in preve…">
            <a:extLst>
              <a:ext uri="{FF2B5EF4-FFF2-40B4-BE49-F238E27FC236}">
                <a16:creationId xmlns:a16="http://schemas.microsoft.com/office/drawing/2014/main" id="{9C3B8183-4F44-D142-A81F-5665166BECFD}"/>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b="-2"/>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pic>
        <p:nvPicPr>
          <p:cNvPr id="5122" name="Picture 2" descr="Why Birds Hit Windows—and How You Can Help Prevent It | All About Birds All  About Birds">
            <a:extLst>
              <a:ext uri="{FF2B5EF4-FFF2-40B4-BE49-F238E27FC236}">
                <a16:creationId xmlns:a16="http://schemas.microsoft.com/office/drawing/2014/main" id="{E3E244F2-40BE-9144-AB87-DAC5B306A620}"/>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r="-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1843C3CE-8CF1-A041-8C8D-647B24A46F34}"/>
              </a:ext>
            </a:extLst>
          </p:cNvPr>
          <p:cNvPicPr>
            <a:picLocks noChangeAspect="1"/>
          </p:cNvPicPr>
          <p:nvPr/>
        </p:nvPicPr>
        <p:blipFill>
          <a:blip r:embed="rId5"/>
          <a:stretch>
            <a:fillRect/>
          </a:stretch>
        </p:blipFill>
        <p:spPr>
          <a:xfrm>
            <a:off x="885089" y="1337456"/>
            <a:ext cx="4198949" cy="442361"/>
          </a:xfrm>
          <a:prstGeom prst="rect">
            <a:avLst/>
          </a:prstGeom>
        </p:spPr>
      </p:pic>
      <p:sp>
        <p:nvSpPr>
          <p:cNvPr id="19" name="TextBox 18">
            <a:extLst>
              <a:ext uri="{FF2B5EF4-FFF2-40B4-BE49-F238E27FC236}">
                <a16:creationId xmlns:a16="http://schemas.microsoft.com/office/drawing/2014/main" id="{0A5DD4D1-9D5B-B848-AAD5-3D1ABE196652}"/>
              </a:ext>
            </a:extLst>
          </p:cNvPr>
          <p:cNvSpPr txBox="1"/>
          <p:nvPr/>
        </p:nvSpPr>
        <p:spPr>
          <a:xfrm>
            <a:off x="9259048" y="2358397"/>
            <a:ext cx="203354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000"/>
              <a:t>Photo: Susan Spear/Cornell Lab.</a:t>
            </a:r>
            <a:endParaRPr lang="en-US" sz="1000" dirty="0"/>
          </a:p>
        </p:txBody>
      </p:sp>
      <p:sp>
        <p:nvSpPr>
          <p:cNvPr id="21" name="TextBox 20">
            <a:extLst>
              <a:ext uri="{FF2B5EF4-FFF2-40B4-BE49-F238E27FC236}">
                <a16:creationId xmlns:a16="http://schemas.microsoft.com/office/drawing/2014/main" id="{C98683A7-A873-A543-9B46-AF34F6EBDB85}"/>
              </a:ext>
            </a:extLst>
          </p:cNvPr>
          <p:cNvSpPr txBox="1"/>
          <p:nvPr/>
        </p:nvSpPr>
        <p:spPr>
          <a:xfrm>
            <a:off x="7082852" y="6611779"/>
            <a:ext cx="1371600" cy="246221"/>
          </a:xfrm>
          <a:prstGeom prst="rect">
            <a:avLst/>
          </a:prstGeom>
          <a:noFill/>
        </p:spPr>
        <p:txBody>
          <a:bodyPr wrap="square">
            <a:spAutoFit/>
          </a:bodyPr>
          <a:lstStyle/>
          <a:p>
            <a:r>
              <a:rPr lang="en-CA" sz="1000" dirty="0"/>
              <a:t>Photo: Peter </a:t>
            </a:r>
            <a:r>
              <a:rPr lang="en-CA" sz="1000" dirty="0" err="1"/>
              <a:t>Saenger</a:t>
            </a:r>
            <a:endParaRPr lang="en-US" sz="1000" dirty="0"/>
          </a:p>
        </p:txBody>
      </p:sp>
      <p:pic>
        <p:nvPicPr>
          <p:cNvPr id="8" name="Picture 4" descr="Bird-window Collisions - Michigan Audubon">
            <a:extLst>
              <a:ext uri="{FF2B5EF4-FFF2-40B4-BE49-F238E27FC236}">
                <a16:creationId xmlns:a16="http://schemas.microsoft.com/office/drawing/2014/main" id="{3705549D-33EB-7543-8582-2B9B336FEA7B}"/>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b="-27333"/>
          <a:stretch/>
        </p:blipFill>
        <p:spPr bwMode="auto">
          <a:xfrm>
            <a:off x="1639654" y="3666559"/>
            <a:ext cx="4290741" cy="4183087"/>
          </a:xfrm>
          <a:prstGeom prst="ellipse">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8E2BFE1C-398A-2247-A72E-70572F95A3B5}"/>
              </a:ext>
            </a:extLst>
          </p:cNvPr>
          <p:cNvSpPr txBox="1"/>
          <p:nvPr/>
        </p:nvSpPr>
        <p:spPr>
          <a:xfrm>
            <a:off x="272694" y="6580953"/>
            <a:ext cx="1581463" cy="246221"/>
          </a:xfrm>
          <a:prstGeom prst="rect">
            <a:avLst/>
          </a:prstGeom>
          <a:noFill/>
        </p:spPr>
        <p:txBody>
          <a:bodyPr wrap="square">
            <a:spAutoFit/>
          </a:bodyPr>
          <a:lstStyle/>
          <a:p>
            <a:r>
              <a:rPr lang="en-CA" sz="1000" dirty="0"/>
              <a:t>Photo: CC Stuart Anthony</a:t>
            </a:r>
            <a:endParaRPr lang="en-US" sz="1000" dirty="0"/>
          </a:p>
        </p:txBody>
      </p:sp>
    </p:spTree>
    <p:extLst>
      <p:ext uri="{BB962C8B-B14F-4D97-AF65-F5344CB8AC3E}">
        <p14:creationId xmlns:p14="http://schemas.microsoft.com/office/powerpoint/2010/main" val="13117818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6929B-91D1-9C41-89B5-E01D21F993C2}"/>
              </a:ext>
            </a:extLst>
          </p:cNvPr>
          <p:cNvSpPr>
            <a:spLocks noGrp="1"/>
          </p:cNvSpPr>
          <p:nvPr>
            <p:ph type="title"/>
          </p:nvPr>
        </p:nvSpPr>
        <p:spPr>
          <a:xfrm>
            <a:off x="838201" y="345810"/>
            <a:ext cx="5120561" cy="1325563"/>
          </a:xfrm>
        </p:spPr>
        <p:txBody>
          <a:bodyPr>
            <a:normAutofit/>
          </a:bodyPr>
          <a:lstStyle/>
          <a:p>
            <a:r>
              <a:rPr lang="en-US"/>
              <a:t>Window Collisions</a:t>
            </a:r>
            <a:endParaRPr lang="en-US" dirty="0"/>
          </a:p>
        </p:txBody>
      </p:sp>
      <p:sp>
        <p:nvSpPr>
          <p:cNvPr id="3" name="Content Placeholder 2">
            <a:extLst>
              <a:ext uri="{FF2B5EF4-FFF2-40B4-BE49-F238E27FC236}">
                <a16:creationId xmlns:a16="http://schemas.microsoft.com/office/drawing/2014/main" id="{4C5D0DBB-6E34-0549-A98A-9C9A445D8B7A}"/>
              </a:ext>
            </a:extLst>
          </p:cNvPr>
          <p:cNvSpPr>
            <a:spLocks noGrp="1"/>
          </p:cNvSpPr>
          <p:nvPr>
            <p:ph idx="1"/>
          </p:nvPr>
        </p:nvSpPr>
        <p:spPr>
          <a:xfrm>
            <a:off x="838201" y="1825625"/>
            <a:ext cx="5092194" cy="4351338"/>
          </a:xfrm>
        </p:spPr>
        <p:txBody>
          <a:bodyPr>
            <a:normAutofit/>
          </a:bodyPr>
          <a:lstStyle/>
          <a:p>
            <a:r>
              <a:rPr lang="en-US" dirty="0"/>
              <a:t>Why does this happen?</a:t>
            </a:r>
          </a:p>
          <a:p>
            <a:pPr lvl="1"/>
            <a:r>
              <a:rPr lang="en-US" dirty="0"/>
              <a:t>Reflections</a:t>
            </a:r>
          </a:p>
          <a:p>
            <a:pPr lvl="1"/>
            <a:r>
              <a:rPr lang="en-US" dirty="0"/>
              <a:t>Can see through to the other side</a:t>
            </a:r>
          </a:p>
          <a:p>
            <a:endParaRPr lang="en-US" dirty="0"/>
          </a:p>
        </p:txBody>
      </p:sp>
      <p:pic>
        <p:nvPicPr>
          <p:cNvPr id="6146" name="Picture 2" descr="Wherever birds can see habitat or sky through glass, such as windows opposite one another (above), glass walkways, sunrooms, glass enclosed porches, etc., the result can be lethal. This is one time where closing blinds can be very effective in preve…">
            <a:extLst>
              <a:ext uri="{FF2B5EF4-FFF2-40B4-BE49-F238E27FC236}">
                <a16:creationId xmlns:a16="http://schemas.microsoft.com/office/drawing/2014/main" id="{9C3B8183-4F44-D142-A81F-5665166BECFD}"/>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b="-2"/>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pic>
        <p:nvPicPr>
          <p:cNvPr id="5122" name="Picture 2" descr="Why Birds Hit Windows—and How You Can Help Prevent It | All About Birds All  About Birds">
            <a:extLst>
              <a:ext uri="{FF2B5EF4-FFF2-40B4-BE49-F238E27FC236}">
                <a16:creationId xmlns:a16="http://schemas.microsoft.com/office/drawing/2014/main" id="{E3E244F2-40BE-9144-AB87-DAC5B306A620}"/>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r="-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1843C3CE-8CF1-A041-8C8D-647B24A46F34}"/>
              </a:ext>
            </a:extLst>
          </p:cNvPr>
          <p:cNvPicPr>
            <a:picLocks noChangeAspect="1"/>
          </p:cNvPicPr>
          <p:nvPr/>
        </p:nvPicPr>
        <p:blipFill>
          <a:blip r:embed="rId5"/>
          <a:stretch>
            <a:fillRect/>
          </a:stretch>
        </p:blipFill>
        <p:spPr>
          <a:xfrm>
            <a:off x="885089" y="1337456"/>
            <a:ext cx="4198949" cy="442361"/>
          </a:xfrm>
          <a:prstGeom prst="rect">
            <a:avLst/>
          </a:prstGeom>
        </p:spPr>
      </p:pic>
      <p:sp>
        <p:nvSpPr>
          <p:cNvPr id="19" name="TextBox 18">
            <a:extLst>
              <a:ext uri="{FF2B5EF4-FFF2-40B4-BE49-F238E27FC236}">
                <a16:creationId xmlns:a16="http://schemas.microsoft.com/office/drawing/2014/main" id="{0A5DD4D1-9D5B-B848-AAD5-3D1ABE196652}"/>
              </a:ext>
            </a:extLst>
          </p:cNvPr>
          <p:cNvSpPr txBox="1"/>
          <p:nvPr/>
        </p:nvSpPr>
        <p:spPr>
          <a:xfrm>
            <a:off x="9259048" y="2358397"/>
            <a:ext cx="203354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000"/>
              <a:t>Photo: Susan Spear/Cornell Lab.</a:t>
            </a:r>
            <a:endParaRPr lang="en-US" sz="1000" dirty="0"/>
          </a:p>
        </p:txBody>
      </p:sp>
      <p:sp>
        <p:nvSpPr>
          <p:cNvPr id="21" name="TextBox 20">
            <a:extLst>
              <a:ext uri="{FF2B5EF4-FFF2-40B4-BE49-F238E27FC236}">
                <a16:creationId xmlns:a16="http://schemas.microsoft.com/office/drawing/2014/main" id="{C98683A7-A873-A543-9B46-AF34F6EBDB85}"/>
              </a:ext>
            </a:extLst>
          </p:cNvPr>
          <p:cNvSpPr txBox="1"/>
          <p:nvPr/>
        </p:nvSpPr>
        <p:spPr>
          <a:xfrm>
            <a:off x="7082852" y="6611779"/>
            <a:ext cx="1371600" cy="246221"/>
          </a:xfrm>
          <a:prstGeom prst="rect">
            <a:avLst/>
          </a:prstGeom>
          <a:noFill/>
        </p:spPr>
        <p:txBody>
          <a:bodyPr wrap="square">
            <a:spAutoFit/>
          </a:bodyPr>
          <a:lstStyle/>
          <a:p>
            <a:r>
              <a:rPr lang="en-CA" sz="1000" dirty="0"/>
              <a:t>Photo: Peter </a:t>
            </a:r>
            <a:r>
              <a:rPr lang="en-CA" sz="1000" dirty="0" err="1"/>
              <a:t>Saenger</a:t>
            </a:r>
            <a:endParaRPr lang="en-US" sz="1000" dirty="0"/>
          </a:p>
        </p:txBody>
      </p:sp>
      <p:pic>
        <p:nvPicPr>
          <p:cNvPr id="8" name="Picture 4" descr="Bird-window Collisions - Michigan Audubon">
            <a:extLst>
              <a:ext uri="{FF2B5EF4-FFF2-40B4-BE49-F238E27FC236}">
                <a16:creationId xmlns:a16="http://schemas.microsoft.com/office/drawing/2014/main" id="{3705549D-33EB-7543-8582-2B9B336FEA7B}"/>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b="-27333"/>
          <a:stretch/>
        </p:blipFill>
        <p:spPr bwMode="auto">
          <a:xfrm>
            <a:off x="1639654" y="3666559"/>
            <a:ext cx="4290741" cy="4183087"/>
          </a:xfrm>
          <a:prstGeom prst="ellipse">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8E2BFE1C-398A-2247-A72E-70572F95A3B5}"/>
              </a:ext>
            </a:extLst>
          </p:cNvPr>
          <p:cNvSpPr txBox="1"/>
          <p:nvPr/>
        </p:nvSpPr>
        <p:spPr>
          <a:xfrm>
            <a:off x="272694" y="6580953"/>
            <a:ext cx="1581463" cy="246221"/>
          </a:xfrm>
          <a:prstGeom prst="rect">
            <a:avLst/>
          </a:prstGeom>
          <a:noFill/>
        </p:spPr>
        <p:txBody>
          <a:bodyPr wrap="square">
            <a:spAutoFit/>
          </a:bodyPr>
          <a:lstStyle/>
          <a:p>
            <a:r>
              <a:rPr lang="en-CA" sz="1000" dirty="0"/>
              <a:t>Photo: CC Stuart Anthony</a:t>
            </a:r>
            <a:endParaRPr lang="en-US" sz="1000" dirty="0"/>
          </a:p>
        </p:txBody>
      </p:sp>
    </p:spTree>
    <p:extLst>
      <p:ext uri="{BB962C8B-B14F-4D97-AF65-F5344CB8AC3E}">
        <p14:creationId xmlns:p14="http://schemas.microsoft.com/office/powerpoint/2010/main" val="31321811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485F7C-7CD7-2747-936C-2EC23382A04E}"/>
              </a:ext>
            </a:extLst>
          </p:cNvPr>
          <p:cNvSpPr>
            <a:spLocks noGrp="1"/>
          </p:cNvSpPr>
          <p:nvPr>
            <p:ph type="title"/>
          </p:nvPr>
        </p:nvSpPr>
        <p:spPr>
          <a:xfrm>
            <a:off x="6513788" y="365125"/>
            <a:ext cx="4840010" cy="1807305"/>
          </a:xfrm>
        </p:spPr>
        <p:txBody>
          <a:bodyPr>
            <a:normAutofit/>
          </a:bodyPr>
          <a:lstStyle/>
          <a:p>
            <a:r>
              <a:rPr lang="en-US" dirty="0"/>
              <a:t>What can we do?</a:t>
            </a:r>
          </a:p>
        </p:txBody>
      </p:sp>
      <p:pic>
        <p:nvPicPr>
          <p:cNvPr id="6146" name="Picture 2" descr="Stop Birds from Hitting Windows at Your Home or Cottage - FLAP Canada">
            <a:extLst>
              <a:ext uri="{FF2B5EF4-FFF2-40B4-BE49-F238E27FC236}">
                <a16:creationId xmlns:a16="http://schemas.microsoft.com/office/drawing/2014/main" id="{46BD7E9A-08DE-D443-9B0E-C2E1FB290086}"/>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b="-1"/>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88FA156-B8AE-C34E-851B-3FCEE9878CBB}"/>
              </a:ext>
            </a:extLst>
          </p:cNvPr>
          <p:cNvSpPr>
            <a:spLocks noGrp="1"/>
          </p:cNvSpPr>
          <p:nvPr>
            <p:ph idx="1"/>
          </p:nvPr>
        </p:nvSpPr>
        <p:spPr>
          <a:xfrm>
            <a:off x="6513788" y="2333297"/>
            <a:ext cx="4840010" cy="3843666"/>
          </a:xfrm>
        </p:spPr>
        <p:txBody>
          <a:bodyPr>
            <a:normAutofit/>
          </a:bodyPr>
          <a:lstStyle/>
          <a:p>
            <a:r>
              <a:rPr lang="en-US" sz="2400" dirty="0"/>
              <a:t>Move your birdfeeder</a:t>
            </a:r>
          </a:p>
          <a:p>
            <a:r>
              <a:rPr lang="en-US" sz="2400" dirty="0"/>
              <a:t>Within 0.5 meters of your window</a:t>
            </a:r>
          </a:p>
          <a:p>
            <a:pPr lvl="1"/>
            <a:r>
              <a:rPr lang="en-US" dirty="0"/>
              <a:t>Prevents birds from becoming seriously injured when flying away from feeder</a:t>
            </a:r>
          </a:p>
          <a:p>
            <a:pPr marL="457200" lvl="1" indent="0">
              <a:buNone/>
            </a:pPr>
            <a:endParaRPr lang="en-US" dirty="0"/>
          </a:p>
        </p:txBody>
      </p:sp>
      <p:pic>
        <p:nvPicPr>
          <p:cNvPr id="12290" name="Picture 2" descr="Png Royalty Free Stock Bird Feeder Clipart - Bird Feeders Clip Art | Full  Size PNG Download | SeekPNG">
            <a:extLst>
              <a:ext uri="{FF2B5EF4-FFF2-40B4-BE49-F238E27FC236}">
                <a16:creationId xmlns:a16="http://schemas.microsoft.com/office/drawing/2014/main" id="{3C2EFFF5-B9D3-D844-AB04-589096B39F3D}"/>
              </a:ext>
            </a:extLst>
          </p:cNvPr>
          <p:cNvPicPr>
            <a:picLocks noChangeAspect="1" noChangeArrowheads="1"/>
          </p:cNvPicPr>
          <p:nvPr/>
        </p:nvPicPr>
        <p:blipFill>
          <a:blip r:embed="rId4" cstate="hqprint">
            <a:extLst>
              <a:ext uri="{28A0092B-C50C-407E-A947-70E740481C1C}">
                <a14:useLocalDpi xmlns:a14="http://schemas.microsoft.com/office/drawing/2010/main"/>
              </a:ext>
            </a:extLst>
          </a:blip>
          <a:srcRect/>
          <a:stretch>
            <a:fillRect/>
          </a:stretch>
        </p:blipFill>
        <p:spPr bwMode="auto">
          <a:xfrm>
            <a:off x="9988235" y="4586990"/>
            <a:ext cx="1189701" cy="2164003"/>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Picture Frame Frame clipart - Window, Glass, Wall, transparent clip art">
            <a:extLst>
              <a:ext uri="{FF2B5EF4-FFF2-40B4-BE49-F238E27FC236}">
                <a16:creationId xmlns:a16="http://schemas.microsoft.com/office/drawing/2014/main" id="{CEFC6B75-CA0C-7049-A453-D6C98485538A}"/>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158309" y="4943688"/>
            <a:ext cx="2710958" cy="180730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A0124D81-5E35-5048-B407-9EC8FF0FA06B}"/>
              </a:ext>
            </a:extLst>
          </p:cNvPr>
          <p:cNvCxnSpPr/>
          <p:nvPr/>
        </p:nvCxnSpPr>
        <p:spPr>
          <a:xfrm>
            <a:off x="8002009" y="6013248"/>
            <a:ext cx="1863566" cy="0"/>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9C2C53A-5045-6942-81F5-C043B6E80D97}"/>
              </a:ext>
            </a:extLst>
          </p:cNvPr>
          <p:cNvSpPr txBox="1"/>
          <p:nvPr/>
        </p:nvSpPr>
        <p:spPr>
          <a:xfrm>
            <a:off x="8167717" y="5385675"/>
            <a:ext cx="1532151" cy="461665"/>
          </a:xfrm>
          <a:prstGeom prst="rect">
            <a:avLst/>
          </a:prstGeom>
          <a:noFill/>
        </p:spPr>
        <p:txBody>
          <a:bodyPr wrap="none" rtlCol="0">
            <a:spAutoFit/>
          </a:bodyPr>
          <a:lstStyle/>
          <a:p>
            <a:r>
              <a:rPr lang="en-US" sz="2400" dirty="0"/>
              <a:t>0.5 Meters</a:t>
            </a:r>
          </a:p>
        </p:txBody>
      </p:sp>
      <p:pic>
        <p:nvPicPr>
          <p:cNvPr id="14" name="Picture 13">
            <a:extLst>
              <a:ext uri="{FF2B5EF4-FFF2-40B4-BE49-F238E27FC236}">
                <a16:creationId xmlns:a16="http://schemas.microsoft.com/office/drawing/2014/main" id="{EF881D0D-DD20-2048-A75D-17830C1C2C04}"/>
              </a:ext>
            </a:extLst>
          </p:cNvPr>
          <p:cNvPicPr>
            <a:picLocks noChangeAspect="1"/>
          </p:cNvPicPr>
          <p:nvPr/>
        </p:nvPicPr>
        <p:blipFill>
          <a:blip r:embed="rId6"/>
          <a:stretch>
            <a:fillRect/>
          </a:stretch>
        </p:blipFill>
        <p:spPr>
          <a:xfrm>
            <a:off x="6513788" y="1655878"/>
            <a:ext cx="4664148" cy="380037"/>
          </a:xfrm>
          <a:prstGeom prst="rect">
            <a:avLst/>
          </a:prstGeom>
        </p:spPr>
      </p:pic>
      <p:sp>
        <p:nvSpPr>
          <p:cNvPr id="9" name="TextBox 8">
            <a:extLst>
              <a:ext uri="{FF2B5EF4-FFF2-40B4-BE49-F238E27FC236}">
                <a16:creationId xmlns:a16="http://schemas.microsoft.com/office/drawing/2014/main" id="{F007EE93-7EF9-F444-B045-0AC164D7FC03}"/>
              </a:ext>
            </a:extLst>
          </p:cNvPr>
          <p:cNvSpPr txBox="1"/>
          <p:nvPr/>
        </p:nvSpPr>
        <p:spPr>
          <a:xfrm>
            <a:off x="1938020" y="6176963"/>
            <a:ext cx="1226618" cy="246221"/>
          </a:xfrm>
          <a:prstGeom prst="rect">
            <a:avLst/>
          </a:prstGeom>
          <a:noFill/>
        </p:spPr>
        <p:txBody>
          <a:bodyPr wrap="none" rtlCol="0">
            <a:spAutoFit/>
          </a:bodyPr>
          <a:lstStyle/>
          <a:p>
            <a:r>
              <a:rPr lang="en-US" sz="1000" dirty="0"/>
              <a:t>Photo: FLAP Canada</a:t>
            </a:r>
          </a:p>
        </p:txBody>
      </p:sp>
    </p:spTree>
    <p:extLst>
      <p:ext uri="{BB962C8B-B14F-4D97-AF65-F5344CB8AC3E}">
        <p14:creationId xmlns:p14="http://schemas.microsoft.com/office/powerpoint/2010/main" val="2436504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85F7C-7CD7-2747-936C-2EC23382A04E}"/>
              </a:ext>
            </a:extLst>
          </p:cNvPr>
          <p:cNvSpPr>
            <a:spLocks noGrp="1"/>
          </p:cNvSpPr>
          <p:nvPr>
            <p:ph type="title"/>
          </p:nvPr>
        </p:nvSpPr>
        <p:spPr>
          <a:xfrm>
            <a:off x="8643193" y="0"/>
            <a:ext cx="3091607" cy="1655483"/>
          </a:xfrm>
        </p:spPr>
        <p:txBody>
          <a:bodyPr anchor="b">
            <a:normAutofit/>
          </a:bodyPr>
          <a:lstStyle/>
          <a:p>
            <a:r>
              <a:rPr lang="en-US" sz="4000" dirty="0"/>
              <a:t>What can we do?</a:t>
            </a:r>
          </a:p>
        </p:txBody>
      </p:sp>
      <p:sp>
        <p:nvSpPr>
          <p:cNvPr id="3" name="Content Placeholder 2">
            <a:extLst>
              <a:ext uri="{FF2B5EF4-FFF2-40B4-BE49-F238E27FC236}">
                <a16:creationId xmlns:a16="http://schemas.microsoft.com/office/drawing/2014/main" id="{B88FA156-B8AE-C34E-851B-3FCEE9878CBB}"/>
              </a:ext>
            </a:extLst>
          </p:cNvPr>
          <p:cNvSpPr>
            <a:spLocks noGrp="1"/>
          </p:cNvSpPr>
          <p:nvPr>
            <p:ph idx="1"/>
          </p:nvPr>
        </p:nvSpPr>
        <p:spPr>
          <a:xfrm>
            <a:off x="8643193" y="2418408"/>
            <a:ext cx="3548807" cy="4237225"/>
          </a:xfrm>
        </p:spPr>
        <p:txBody>
          <a:bodyPr>
            <a:normAutofit lnSpcReduction="10000"/>
          </a:bodyPr>
          <a:lstStyle/>
          <a:p>
            <a:r>
              <a:rPr lang="en-US" sz="2600" dirty="0"/>
              <a:t>Follow some of these </a:t>
            </a:r>
            <a:r>
              <a:rPr lang="en-US" sz="2600" dirty="0">
                <a:hlinkClick r:id="rId3"/>
              </a:rPr>
              <a:t>FLAP guidelines </a:t>
            </a:r>
            <a:r>
              <a:rPr lang="en-US" sz="2600" dirty="0"/>
              <a:t>to birdproof your windows!</a:t>
            </a:r>
          </a:p>
          <a:p>
            <a:r>
              <a:rPr lang="en-US" sz="2600" dirty="0"/>
              <a:t>High-contrast markings on the outside of your windows</a:t>
            </a:r>
          </a:p>
          <a:p>
            <a:pPr lvl="1"/>
            <a:r>
              <a:rPr lang="en-US" dirty="0"/>
              <a:t>≥ 6 mm in diameter</a:t>
            </a:r>
          </a:p>
          <a:p>
            <a:pPr lvl="1"/>
            <a:r>
              <a:rPr lang="en-US" dirty="0"/>
              <a:t>&lt; 5 cm apart</a:t>
            </a:r>
          </a:p>
          <a:p>
            <a:pPr lvl="1"/>
            <a:r>
              <a:rPr lang="en-US" dirty="0"/>
              <a:t>Cover the entire surface of the window</a:t>
            </a:r>
          </a:p>
          <a:p>
            <a:endParaRPr lang="en-US" sz="2000" dirty="0"/>
          </a:p>
        </p:txBody>
      </p:sp>
      <p:pic>
        <p:nvPicPr>
          <p:cNvPr id="11266" name="Picture 2" descr="Billede">
            <a:extLst>
              <a:ext uri="{FF2B5EF4-FFF2-40B4-BE49-F238E27FC236}">
                <a16:creationId xmlns:a16="http://schemas.microsoft.com/office/drawing/2014/main" id="{F006094F-B0E6-DE49-85D7-7FB9228EA427}"/>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0" y="0"/>
            <a:ext cx="84279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34466A20-8D24-A94E-908A-FBDE265874E0}"/>
              </a:ext>
            </a:extLst>
          </p:cNvPr>
          <p:cNvPicPr>
            <a:picLocks noChangeAspect="1"/>
          </p:cNvPicPr>
          <p:nvPr/>
        </p:nvPicPr>
        <p:blipFill>
          <a:blip r:embed="rId5"/>
          <a:stretch>
            <a:fillRect/>
          </a:stretch>
        </p:blipFill>
        <p:spPr>
          <a:xfrm>
            <a:off x="8643193" y="1736999"/>
            <a:ext cx="3091607" cy="442361"/>
          </a:xfrm>
          <a:prstGeom prst="rect">
            <a:avLst/>
          </a:prstGeom>
        </p:spPr>
      </p:pic>
    </p:spTree>
    <p:extLst>
      <p:ext uri="{BB962C8B-B14F-4D97-AF65-F5344CB8AC3E}">
        <p14:creationId xmlns:p14="http://schemas.microsoft.com/office/powerpoint/2010/main" val="2789032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47A92C-125F-20F0-7C56-295CA85CCECB}"/>
              </a:ext>
            </a:extLst>
          </p:cNvPr>
          <p:cNvSpPr>
            <a:spLocks noGrp="1"/>
          </p:cNvSpPr>
          <p:nvPr>
            <p:ph idx="1"/>
          </p:nvPr>
        </p:nvSpPr>
        <p:spPr>
          <a:xfrm>
            <a:off x="838200" y="1825625"/>
            <a:ext cx="4873507" cy="4351338"/>
          </a:xfrm>
        </p:spPr>
        <p:txBody>
          <a:bodyPr/>
          <a:lstStyle/>
          <a:p>
            <a:pPr marL="514350" indent="-514350">
              <a:buFont typeface="+mj-lt"/>
              <a:buAutoNum type="arabicPeriod"/>
            </a:pPr>
            <a:r>
              <a:rPr lang="en-US" dirty="0">
                <a:solidFill>
                  <a:schemeClr val="bg2">
                    <a:lumMod val="75000"/>
                  </a:schemeClr>
                </a:solidFill>
              </a:rPr>
              <a:t>Bird-proof your windows!</a:t>
            </a:r>
          </a:p>
          <a:p>
            <a:pPr lvl="1"/>
            <a:r>
              <a:rPr lang="en-US" dirty="0">
                <a:solidFill>
                  <a:schemeClr val="bg2">
                    <a:lumMod val="75000"/>
                  </a:schemeClr>
                </a:solidFill>
              </a:rPr>
              <a:t>Prevents window collisions</a:t>
            </a:r>
          </a:p>
          <a:p>
            <a:pPr lvl="1"/>
            <a:r>
              <a:rPr lang="en-US" dirty="0">
                <a:solidFill>
                  <a:schemeClr val="bg2">
                    <a:lumMod val="75000"/>
                  </a:schemeClr>
                </a:solidFill>
              </a:rPr>
              <a:t>Visit </a:t>
            </a:r>
            <a:r>
              <a:rPr lang="en-US" dirty="0">
                <a:solidFill>
                  <a:schemeClr val="bg2">
                    <a:lumMod val="75000"/>
                  </a:schemeClr>
                </a:solidFill>
                <a:hlinkClick r:id="rId2">
                  <a:extLst>
                    <a:ext uri="{A12FA001-AC4F-418D-AE19-62706E023703}">
                      <ahyp:hlinkClr xmlns:ahyp="http://schemas.microsoft.com/office/drawing/2018/hyperlinkcolor" val="tx"/>
                    </a:ext>
                  </a:extLst>
                </a:hlinkClick>
              </a:rPr>
              <a:t>FLAP</a:t>
            </a:r>
            <a:r>
              <a:rPr lang="en-US" dirty="0">
                <a:solidFill>
                  <a:schemeClr val="bg2">
                    <a:lumMod val="75000"/>
                  </a:schemeClr>
                </a:solidFill>
              </a:rPr>
              <a:t> to find out more</a:t>
            </a:r>
          </a:p>
          <a:p>
            <a:pPr marL="514350" indent="-514350">
              <a:buFont typeface="+mj-lt"/>
              <a:buAutoNum type="arabicPeriod"/>
            </a:pPr>
            <a:r>
              <a:rPr lang="en-US" b="1" dirty="0"/>
              <a:t>Turn off lights at night!</a:t>
            </a:r>
          </a:p>
          <a:p>
            <a:pPr lvl="1"/>
            <a:r>
              <a:rPr lang="en-US" b="1" dirty="0"/>
              <a:t>Helps migrating birds</a:t>
            </a:r>
          </a:p>
          <a:p>
            <a:pPr lvl="1"/>
            <a:r>
              <a:rPr lang="en-US" b="1" dirty="0"/>
              <a:t>Visit the </a:t>
            </a:r>
            <a:r>
              <a:rPr lang="en-US" b="1" dirty="0">
                <a:hlinkClick r:id="rId3"/>
              </a:rPr>
              <a:t>Lights Out Program </a:t>
            </a:r>
            <a:r>
              <a:rPr lang="en-US" b="1" dirty="0"/>
              <a:t>to learn how</a:t>
            </a:r>
          </a:p>
          <a:p>
            <a:pPr marL="514350" indent="-514350">
              <a:buFont typeface="+mj-lt"/>
              <a:buAutoNum type="arabicPeriod"/>
            </a:pPr>
            <a:r>
              <a:rPr lang="en-US" dirty="0">
                <a:solidFill>
                  <a:schemeClr val="bg2">
                    <a:lumMod val="75000"/>
                  </a:schemeClr>
                </a:solidFill>
              </a:rPr>
              <a:t>Don’t let your cat outside!</a:t>
            </a:r>
          </a:p>
          <a:p>
            <a:pPr lvl="1"/>
            <a:r>
              <a:rPr lang="en-US" dirty="0">
                <a:solidFill>
                  <a:schemeClr val="bg2">
                    <a:lumMod val="75000"/>
                  </a:schemeClr>
                </a:solidFill>
              </a:rPr>
              <a:t>Cats are excellent hunters and love to hunt birds</a:t>
            </a:r>
          </a:p>
        </p:txBody>
      </p:sp>
      <p:sp>
        <p:nvSpPr>
          <p:cNvPr id="4" name="Title 1">
            <a:extLst>
              <a:ext uri="{FF2B5EF4-FFF2-40B4-BE49-F238E27FC236}">
                <a16:creationId xmlns:a16="http://schemas.microsoft.com/office/drawing/2014/main" id="{54235A30-2F22-B65D-4DEE-4E3020E3E1FC}"/>
              </a:ext>
            </a:extLst>
          </p:cNvPr>
          <p:cNvSpPr txBox="1">
            <a:spLocks/>
          </p:cNvSpPr>
          <p:nvPr/>
        </p:nvSpPr>
        <p:spPr>
          <a:xfrm>
            <a:off x="838200" y="303069"/>
            <a:ext cx="55326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How can you help birds?</a:t>
            </a:r>
          </a:p>
        </p:txBody>
      </p:sp>
      <p:pic>
        <p:nvPicPr>
          <p:cNvPr id="5" name="Picture 4">
            <a:extLst>
              <a:ext uri="{FF2B5EF4-FFF2-40B4-BE49-F238E27FC236}">
                <a16:creationId xmlns:a16="http://schemas.microsoft.com/office/drawing/2014/main" id="{E77630F5-417A-C43F-BD28-B75FA807D67D}"/>
              </a:ext>
            </a:extLst>
          </p:cNvPr>
          <p:cNvPicPr>
            <a:picLocks noChangeAspect="1"/>
          </p:cNvPicPr>
          <p:nvPr/>
        </p:nvPicPr>
        <p:blipFill>
          <a:blip r:embed="rId4"/>
          <a:stretch>
            <a:fillRect/>
          </a:stretch>
        </p:blipFill>
        <p:spPr>
          <a:xfrm>
            <a:off x="838200" y="1445588"/>
            <a:ext cx="4095072" cy="380037"/>
          </a:xfrm>
          <a:prstGeom prst="rect">
            <a:avLst/>
          </a:prstGeom>
        </p:spPr>
      </p:pic>
      <p:sp>
        <p:nvSpPr>
          <p:cNvPr id="9" name="Right Triangle 8">
            <a:extLst>
              <a:ext uri="{FF2B5EF4-FFF2-40B4-BE49-F238E27FC236}">
                <a16:creationId xmlns:a16="http://schemas.microsoft.com/office/drawing/2014/main" id="{CAE8206F-26DB-7D5D-153A-309947D204A5}"/>
              </a:ext>
            </a:extLst>
          </p:cNvPr>
          <p:cNvSpPr/>
          <p:nvPr/>
        </p:nvSpPr>
        <p:spPr>
          <a:xfrm rot="10800000">
            <a:off x="5891134" y="0"/>
            <a:ext cx="6300866" cy="4351338"/>
          </a:xfrm>
          <a:prstGeom prst="rtTriangle">
            <a:avLst/>
          </a:prstGeom>
          <a:blipFill dpi="0" rotWithShape="0">
            <a:blip r:embed="rId5"/>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anual Input 13">
            <a:extLst>
              <a:ext uri="{FF2B5EF4-FFF2-40B4-BE49-F238E27FC236}">
                <a16:creationId xmlns:a16="http://schemas.microsoft.com/office/drawing/2014/main" id="{0339DC1F-0624-FA81-C1F0-C2FD73CED9A3}"/>
              </a:ext>
            </a:extLst>
          </p:cNvPr>
          <p:cNvSpPr/>
          <p:nvPr/>
        </p:nvSpPr>
        <p:spPr>
          <a:xfrm>
            <a:off x="5714054" y="3857182"/>
            <a:ext cx="6480293" cy="3000818"/>
          </a:xfrm>
          <a:prstGeom prst="flowChartManualInput">
            <a:avLst/>
          </a:prstGeom>
          <a:blipFill>
            <a:blip r:embed="rId6" cstate="hqprint">
              <a:extLst>
                <a:ext uri="{28A0092B-C50C-407E-A947-70E740481C1C}">
                  <a14:useLocalDpi xmlns:a14="http://schemas.microsoft.com/office/drawing/2010/main"/>
                </a:ext>
              </a:extLst>
            </a:blip>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E500BC5-262D-6F6D-91D1-A972DF67A5F0}"/>
              </a:ext>
            </a:extLst>
          </p:cNvPr>
          <p:cNvSpPr txBox="1"/>
          <p:nvPr/>
        </p:nvSpPr>
        <p:spPr>
          <a:xfrm>
            <a:off x="4525629" y="6493045"/>
            <a:ext cx="6093500" cy="246221"/>
          </a:xfrm>
          <a:prstGeom prst="rect">
            <a:avLst/>
          </a:prstGeom>
          <a:noFill/>
        </p:spPr>
        <p:txBody>
          <a:bodyPr wrap="square">
            <a:spAutoFit/>
          </a:bodyPr>
          <a:lstStyle/>
          <a:p>
            <a:r>
              <a:rPr lang="en-US" sz="1000" dirty="0">
                <a:hlinkClick r:id="rId7"/>
              </a:rPr>
              <a:t>https://blog.nwf.org/2017/09/11-tips-to-keep-your-indoor-cat-happy/</a:t>
            </a:r>
            <a:r>
              <a:rPr lang="en-US" sz="1000" dirty="0"/>
              <a:t> </a:t>
            </a:r>
          </a:p>
        </p:txBody>
      </p:sp>
      <p:sp>
        <p:nvSpPr>
          <p:cNvPr id="15" name="Triangle 14">
            <a:extLst>
              <a:ext uri="{FF2B5EF4-FFF2-40B4-BE49-F238E27FC236}">
                <a16:creationId xmlns:a16="http://schemas.microsoft.com/office/drawing/2014/main" id="{273F0F2E-D0B6-31C9-F621-FD2449FD4D26}"/>
              </a:ext>
            </a:extLst>
          </p:cNvPr>
          <p:cNvSpPr/>
          <p:nvPr/>
        </p:nvSpPr>
        <p:spPr>
          <a:xfrm rot="21289629">
            <a:off x="5496994" y="-296357"/>
            <a:ext cx="6307511" cy="4446940"/>
          </a:xfrm>
          <a:prstGeom prst="triangle">
            <a:avLst>
              <a:gd name="adj" fmla="val 6492"/>
            </a:avLst>
          </a:prstGeom>
          <a:blipFill dpi="0" rotWithShape="0">
            <a:blip r:embed="rId8" cstate="hqprint">
              <a:extLst>
                <a:ext uri="{28A0092B-C50C-407E-A947-70E740481C1C}">
                  <a14:useLocalDpi xmlns:a14="http://schemas.microsoft.com/office/drawing/2010/main"/>
                </a:ext>
              </a:extLst>
            </a:blip>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848A15A-E7D2-E82A-0CC1-0C74300E5A77}"/>
              </a:ext>
            </a:extLst>
          </p:cNvPr>
          <p:cNvPicPr>
            <a:picLocks noChangeAspect="1"/>
          </p:cNvPicPr>
          <p:nvPr/>
        </p:nvPicPr>
        <p:blipFill>
          <a:blip r:embed="rId9"/>
          <a:stretch>
            <a:fillRect/>
          </a:stretch>
        </p:blipFill>
        <p:spPr>
          <a:xfrm>
            <a:off x="11507866" y="169777"/>
            <a:ext cx="584200" cy="647700"/>
          </a:xfrm>
          <a:prstGeom prst="rect">
            <a:avLst/>
          </a:prstGeom>
        </p:spPr>
      </p:pic>
      <p:pic>
        <p:nvPicPr>
          <p:cNvPr id="17" name="Picture 16">
            <a:extLst>
              <a:ext uri="{FF2B5EF4-FFF2-40B4-BE49-F238E27FC236}">
                <a16:creationId xmlns:a16="http://schemas.microsoft.com/office/drawing/2014/main" id="{502C98F9-CDAB-FB1F-F594-F8396240FCC7}"/>
              </a:ext>
            </a:extLst>
          </p:cNvPr>
          <p:cNvPicPr>
            <a:picLocks noChangeAspect="1"/>
          </p:cNvPicPr>
          <p:nvPr/>
        </p:nvPicPr>
        <p:blipFill>
          <a:blip r:embed="rId10"/>
          <a:stretch>
            <a:fillRect/>
          </a:stretch>
        </p:blipFill>
        <p:spPr>
          <a:xfrm>
            <a:off x="6096000" y="739605"/>
            <a:ext cx="584200" cy="647700"/>
          </a:xfrm>
          <a:prstGeom prst="rect">
            <a:avLst/>
          </a:prstGeom>
        </p:spPr>
      </p:pic>
      <p:pic>
        <p:nvPicPr>
          <p:cNvPr id="18" name="Picture 17">
            <a:extLst>
              <a:ext uri="{FF2B5EF4-FFF2-40B4-BE49-F238E27FC236}">
                <a16:creationId xmlns:a16="http://schemas.microsoft.com/office/drawing/2014/main" id="{D09673C8-A718-2D52-4489-C2DE8067E382}"/>
              </a:ext>
            </a:extLst>
          </p:cNvPr>
          <p:cNvPicPr>
            <a:picLocks noChangeAspect="1"/>
          </p:cNvPicPr>
          <p:nvPr/>
        </p:nvPicPr>
        <p:blipFill>
          <a:blip r:embed="rId11"/>
          <a:stretch>
            <a:fillRect/>
          </a:stretch>
        </p:blipFill>
        <p:spPr>
          <a:xfrm>
            <a:off x="11457899" y="4027489"/>
            <a:ext cx="584200" cy="647700"/>
          </a:xfrm>
          <a:prstGeom prst="rect">
            <a:avLst/>
          </a:prstGeom>
        </p:spPr>
      </p:pic>
    </p:spTree>
    <p:extLst>
      <p:ext uri="{BB962C8B-B14F-4D97-AF65-F5344CB8AC3E}">
        <p14:creationId xmlns:p14="http://schemas.microsoft.com/office/powerpoint/2010/main" val="14519570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47A92C-125F-20F0-7C56-295CA85CCECB}"/>
              </a:ext>
            </a:extLst>
          </p:cNvPr>
          <p:cNvSpPr>
            <a:spLocks noGrp="1"/>
          </p:cNvSpPr>
          <p:nvPr>
            <p:ph idx="1"/>
          </p:nvPr>
        </p:nvSpPr>
        <p:spPr>
          <a:xfrm>
            <a:off x="838200" y="1825625"/>
            <a:ext cx="4873507" cy="4351338"/>
          </a:xfrm>
        </p:spPr>
        <p:txBody>
          <a:bodyPr/>
          <a:lstStyle/>
          <a:p>
            <a:pPr marL="514350" indent="-514350">
              <a:buFont typeface="+mj-lt"/>
              <a:buAutoNum type="arabicPeriod"/>
            </a:pPr>
            <a:r>
              <a:rPr lang="en-US" dirty="0">
                <a:solidFill>
                  <a:schemeClr val="bg2">
                    <a:lumMod val="75000"/>
                  </a:schemeClr>
                </a:solidFill>
              </a:rPr>
              <a:t>Bird-proof your windows!</a:t>
            </a:r>
          </a:p>
          <a:p>
            <a:pPr lvl="1"/>
            <a:r>
              <a:rPr lang="en-US" dirty="0">
                <a:solidFill>
                  <a:schemeClr val="bg2">
                    <a:lumMod val="75000"/>
                  </a:schemeClr>
                </a:solidFill>
              </a:rPr>
              <a:t>Prevents window collisions</a:t>
            </a:r>
          </a:p>
          <a:p>
            <a:pPr lvl="1"/>
            <a:r>
              <a:rPr lang="en-US" dirty="0">
                <a:solidFill>
                  <a:schemeClr val="bg2">
                    <a:lumMod val="75000"/>
                  </a:schemeClr>
                </a:solidFill>
              </a:rPr>
              <a:t>Visit </a:t>
            </a:r>
            <a:r>
              <a:rPr lang="en-US" dirty="0">
                <a:solidFill>
                  <a:schemeClr val="bg2">
                    <a:lumMod val="75000"/>
                  </a:schemeClr>
                </a:solidFill>
                <a:hlinkClick r:id="rId2">
                  <a:extLst>
                    <a:ext uri="{A12FA001-AC4F-418D-AE19-62706E023703}">
                      <ahyp:hlinkClr xmlns:ahyp="http://schemas.microsoft.com/office/drawing/2018/hyperlinkcolor" val="tx"/>
                    </a:ext>
                  </a:extLst>
                </a:hlinkClick>
              </a:rPr>
              <a:t>FLAP</a:t>
            </a:r>
            <a:r>
              <a:rPr lang="en-US" dirty="0">
                <a:solidFill>
                  <a:schemeClr val="bg2">
                    <a:lumMod val="75000"/>
                  </a:schemeClr>
                </a:solidFill>
              </a:rPr>
              <a:t> to find out more</a:t>
            </a:r>
          </a:p>
          <a:p>
            <a:pPr marL="514350" indent="-514350">
              <a:buFont typeface="+mj-lt"/>
              <a:buAutoNum type="arabicPeriod"/>
            </a:pPr>
            <a:r>
              <a:rPr lang="en-US" dirty="0">
                <a:solidFill>
                  <a:schemeClr val="bg2">
                    <a:lumMod val="75000"/>
                  </a:schemeClr>
                </a:solidFill>
              </a:rPr>
              <a:t>Turn off lights at night!</a:t>
            </a:r>
          </a:p>
          <a:p>
            <a:pPr lvl="1"/>
            <a:r>
              <a:rPr lang="en-US" dirty="0">
                <a:solidFill>
                  <a:schemeClr val="bg2">
                    <a:lumMod val="75000"/>
                  </a:schemeClr>
                </a:solidFill>
              </a:rPr>
              <a:t>Helps migrating birds</a:t>
            </a:r>
          </a:p>
          <a:p>
            <a:pPr lvl="1"/>
            <a:r>
              <a:rPr lang="en-US" dirty="0">
                <a:solidFill>
                  <a:schemeClr val="bg2">
                    <a:lumMod val="75000"/>
                  </a:schemeClr>
                </a:solidFill>
              </a:rPr>
              <a:t>Visit the </a:t>
            </a:r>
            <a:r>
              <a:rPr lang="en-US" dirty="0">
                <a:solidFill>
                  <a:schemeClr val="bg2">
                    <a:lumMod val="75000"/>
                  </a:schemeClr>
                </a:solidFill>
                <a:hlinkClick r:id="rId3">
                  <a:extLst>
                    <a:ext uri="{A12FA001-AC4F-418D-AE19-62706E023703}">
                      <ahyp:hlinkClr xmlns:ahyp="http://schemas.microsoft.com/office/drawing/2018/hyperlinkcolor" val="tx"/>
                    </a:ext>
                  </a:extLst>
                </a:hlinkClick>
              </a:rPr>
              <a:t>Lights Out Program </a:t>
            </a:r>
            <a:r>
              <a:rPr lang="en-US" dirty="0">
                <a:solidFill>
                  <a:schemeClr val="bg2">
                    <a:lumMod val="75000"/>
                  </a:schemeClr>
                </a:solidFill>
              </a:rPr>
              <a:t>to learn how</a:t>
            </a:r>
          </a:p>
          <a:p>
            <a:pPr marL="514350" indent="-514350">
              <a:buFont typeface="+mj-lt"/>
              <a:buAutoNum type="arabicPeriod"/>
            </a:pPr>
            <a:r>
              <a:rPr lang="en-US" b="1" dirty="0"/>
              <a:t>Don’t let your cat outside!</a:t>
            </a:r>
          </a:p>
          <a:p>
            <a:pPr lvl="1"/>
            <a:r>
              <a:rPr lang="en-US" b="1" dirty="0"/>
              <a:t>Cats are excellent hunters and love to hunt birds</a:t>
            </a:r>
          </a:p>
        </p:txBody>
      </p:sp>
      <p:sp>
        <p:nvSpPr>
          <p:cNvPr id="4" name="Title 1">
            <a:extLst>
              <a:ext uri="{FF2B5EF4-FFF2-40B4-BE49-F238E27FC236}">
                <a16:creationId xmlns:a16="http://schemas.microsoft.com/office/drawing/2014/main" id="{54235A30-2F22-B65D-4DEE-4E3020E3E1FC}"/>
              </a:ext>
            </a:extLst>
          </p:cNvPr>
          <p:cNvSpPr txBox="1">
            <a:spLocks/>
          </p:cNvSpPr>
          <p:nvPr/>
        </p:nvSpPr>
        <p:spPr>
          <a:xfrm>
            <a:off x="838200" y="303069"/>
            <a:ext cx="55326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How can you help birds?</a:t>
            </a:r>
          </a:p>
        </p:txBody>
      </p:sp>
      <p:pic>
        <p:nvPicPr>
          <p:cNvPr id="5" name="Picture 4">
            <a:extLst>
              <a:ext uri="{FF2B5EF4-FFF2-40B4-BE49-F238E27FC236}">
                <a16:creationId xmlns:a16="http://schemas.microsoft.com/office/drawing/2014/main" id="{E77630F5-417A-C43F-BD28-B75FA807D67D}"/>
              </a:ext>
            </a:extLst>
          </p:cNvPr>
          <p:cNvPicPr>
            <a:picLocks noChangeAspect="1"/>
          </p:cNvPicPr>
          <p:nvPr/>
        </p:nvPicPr>
        <p:blipFill>
          <a:blip r:embed="rId4"/>
          <a:stretch>
            <a:fillRect/>
          </a:stretch>
        </p:blipFill>
        <p:spPr>
          <a:xfrm>
            <a:off x="838200" y="1445588"/>
            <a:ext cx="4095072" cy="380037"/>
          </a:xfrm>
          <a:prstGeom prst="rect">
            <a:avLst/>
          </a:prstGeom>
        </p:spPr>
      </p:pic>
      <p:sp>
        <p:nvSpPr>
          <p:cNvPr id="9" name="Right Triangle 8">
            <a:extLst>
              <a:ext uri="{FF2B5EF4-FFF2-40B4-BE49-F238E27FC236}">
                <a16:creationId xmlns:a16="http://schemas.microsoft.com/office/drawing/2014/main" id="{CAE8206F-26DB-7D5D-153A-309947D204A5}"/>
              </a:ext>
            </a:extLst>
          </p:cNvPr>
          <p:cNvSpPr/>
          <p:nvPr/>
        </p:nvSpPr>
        <p:spPr>
          <a:xfrm rot="10800000">
            <a:off x="5891134" y="0"/>
            <a:ext cx="6300866" cy="4351338"/>
          </a:xfrm>
          <a:prstGeom prst="rtTriangle">
            <a:avLst/>
          </a:prstGeom>
          <a:blipFill dpi="0" rotWithShape="0">
            <a:blip r:embed="rId5"/>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anual Input 13">
            <a:extLst>
              <a:ext uri="{FF2B5EF4-FFF2-40B4-BE49-F238E27FC236}">
                <a16:creationId xmlns:a16="http://schemas.microsoft.com/office/drawing/2014/main" id="{0339DC1F-0624-FA81-C1F0-C2FD73CED9A3}"/>
              </a:ext>
            </a:extLst>
          </p:cNvPr>
          <p:cNvSpPr/>
          <p:nvPr/>
        </p:nvSpPr>
        <p:spPr>
          <a:xfrm>
            <a:off x="5714054" y="3857182"/>
            <a:ext cx="6480293" cy="3000818"/>
          </a:xfrm>
          <a:prstGeom prst="flowChartManualInput">
            <a:avLst/>
          </a:prstGeom>
          <a:blipFill>
            <a:blip r:embed="rId6" cstate="hqprint">
              <a:extLst>
                <a:ext uri="{28A0092B-C50C-407E-A947-70E740481C1C}">
                  <a14:useLocalDpi xmlns:a14="http://schemas.microsoft.com/office/drawing/2010/main"/>
                </a:ext>
              </a:extLst>
            </a:blip>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E500BC5-262D-6F6D-91D1-A972DF67A5F0}"/>
              </a:ext>
            </a:extLst>
          </p:cNvPr>
          <p:cNvSpPr txBox="1"/>
          <p:nvPr/>
        </p:nvSpPr>
        <p:spPr>
          <a:xfrm>
            <a:off x="5663581" y="6421106"/>
            <a:ext cx="2154571" cy="400110"/>
          </a:xfrm>
          <a:prstGeom prst="rect">
            <a:avLst/>
          </a:prstGeom>
          <a:noFill/>
        </p:spPr>
        <p:txBody>
          <a:bodyPr wrap="square">
            <a:spAutoFit/>
          </a:bodyPr>
          <a:lstStyle/>
          <a:p>
            <a:r>
              <a:rPr lang="en-US" sz="1000" dirty="0">
                <a:hlinkClick r:id="rId7"/>
              </a:rPr>
              <a:t>https://blog.nwf.org/2017/09/11-tips-to-keep-your-indoor-cat-happy/</a:t>
            </a:r>
            <a:r>
              <a:rPr lang="en-US" sz="1000" dirty="0"/>
              <a:t> </a:t>
            </a:r>
          </a:p>
        </p:txBody>
      </p:sp>
      <p:sp>
        <p:nvSpPr>
          <p:cNvPr id="15" name="Triangle 14">
            <a:extLst>
              <a:ext uri="{FF2B5EF4-FFF2-40B4-BE49-F238E27FC236}">
                <a16:creationId xmlns:a16="http://schemas.microsoft.com/office/drawing/2014/main" id="{273F0F2E-D0B6-31C9-F621-FD2449FD4D26}"/>
              </a:ext>
            </a:extLst>
          </p:cNvPr>
          <p:cNvSpPr/>
          <p:nvPr/>
        </p:nvSpPr>
        <p:spPr>
          <a:xfrm rot="21289629">
            <a:off x="5496994" y="-296357"/>
            <a:ext cx="6307511" cy="4446940"/>
          </a:xfrm>
          <a:prstGeom prst="triangle">
            <a:avLst>
              <a:gd name="adj" fmla="val 6492"/>
            </a:avLst>
          </a:prstGeom>
          <a:blipFill dpi="0" rotWithShape="0">
            <a:blip r:embed="rId8" cstate="hqprint">
              <a:extLst>
                <a:ext uri="{28A0092B-C50C-407E-A947-70E740481C1C}">
                  <a14:useLocalDpi xmlns:a14="http://schemas.microsoft.com/office/drawing/2010/main"/>
                </a:ext>
              </a:extLst>
            </a:blip>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848A15A-E7D2-E82A-0CC1-0C74300E5A77}"/>
              </a:ext>
            </a:extLst>
          </p:cNvPr>
          <p:cNvPicPr>
            <a:picLocks noChangeAspect="1"/>
          </p:cNvPicPr>
          <p:nvPr/>
        </p:nvPicPr>
        <p:blipFill>
          <a:blip r:embed="rId9"/>
          <a:stretch>
            <a:fillRect/>
          </a:stretch>
        </p:blipFill>
        <p:spPr>
          <a:xfrm>
            <a:off x="11507866" y="169777"/>
            <a:ext cx="584200" cy="647700"/>
          </a:xfrm>
          <a:prstGeom prst="rect">
            <a:avLst/>
          </a:prstGeom>
        </p:spPr>
      </p:pic>
      <p:pic>
        <p:nvPicPr>
          <p:cNvPr id="17" name="Picture 16">
            <a:extLst>
              <a:ext uri="{FF2B5EF4-FFF2-40B4-BE49-F238E27FC236}">
                <a16:creationId xmlns:a16="http://schemas.microsoft.com/office/drawing/2014/main" id="{502C98F9-CDAB-FB1F-F594-F8396240FCC7}"/>
              </a:ext>
            </a:extLst>
          </p:cNvPr>
          <p:cNvPicPr>
            <a:picLocks noChangeAspect="1"/>
          </p:cNvPicPr>
          <p:nvPr/>
        </p:nvPicPr>
        <p:blipFill>
          <a:blip r:embed="rId10"/>
          <a:stretch>
            <a:fillRect/>
          </a:stretch>
        </p:blipFill>
        <p:spPr>
          <a:xfrm>
            <a:off x="6096000" y="739605"/>
            <a:ext cx="584200" cy="647700"/>
          </a:xfrm>
          <a:prstGeom prst="rect">
            <a:avLst/>
          </a:prstGeom>
        </p:spPr>
      </p:pic>
      <p:pic>
        <p:nvPicPr>
          <p:cNvPr id="18" name="Picture 17">
            <a:extLst>
              <a:ext uri="{FF2B5EF4-FFF2-40B4-BE49-F238E27FC236}">
                <a16:creationId xmlns:a16="http://schemas.microsoft.com/office/drawing/2014/main" id="{D09673C8-A718-2D52-4489-C2DE8067E382}"/>
              </a:ext>
            </a:extLst>
          </p:cNvPr>
          <p:cNvPicPr>
            <a:picLocks noChangeAspect="1"/>
          </p:cNvPicPr>
          <p:nvPr/>
        </p:nvPicPr>
        <p:blipFill>
          <a:blip r:embed="rId11"/>
          <a:stretch>
            <a:fillRect/>
          </a:stretch>
        </p:blipFill>
        <p:spPr>
          <a:xfrm>
            <a:off x="11457899" y="4027489"/>
            <a:ext cx="584200" cy="647700"/>
          </a:xfrm>
          <a:prstGeom prst="rect">
            <a:avLst/>
          </a:prstGeom>
        </p:spPr>
      </p:pic>
    </p:spTree>
    <p:extLst>
      <p:ext uri="{BB962C8B-B14F-4D97-AF65-F5344CB8AC3E}">
        <p14:creationId xmlns:p14="http://schemas.microsoft.com/office/powerpoint/2010/main" val="1757665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67FC-3935-6B46-9B07-090880D02B33}"/>
              </a:ext>
            </a:extLst>
          </p:cNvPr>
          <p:cNvSpPr>
            <a:spLocks noGrp="1"/>
          </p:cNvSpPr>
          <p:nvPr>
            <p:ph type="title"/>
          </p:nvPr>
        </p:nvSpPr>
        <p:spPr>
          <a:xfrm>
            <a:off x="640080" y="325369"/>
            <a:ext cx="4368602" cy="1956841"/>
          </a:xfrm>
        </p:spPr>
        <p:txBody>
          <a:bodyPr anchor="b">
            <a:normAutofit/>
          </a:bodyPr>
          <a:lstStyle/>
          <a:p>
            <a:r>
              <a:rPr lang="en-US" sz="5400"/>
              <a:t>Biological Invasions: Cats</a:t>
            </a:r>
          </a:p>
        </p:txBody>
      </p:sp>
      <p:sp>
        <p:nvSpPr>
          <p:cNvPr id="7" name="Content Placeholder 6">
            <a:extLst>
              <a:ext uri="{FF2B5EF4-FFF2-40B4-BE49-F238E27FC236}">
                <a16:creationId xmlns:a16="http://schemas.microsoft.com/office/drawing/2014/main" id="{056F73C3-FABA-0C44-A681-BBE8D8340921}"/>
              </a:ext>
            </a:extLst>
          </p:cNvPr>
          <p:cNvSpPr>
            <a:spLocks noGrp="1"/>
          </p:cNvSpPr>
          <p:nvPr>
            <p:ph idx="1"/>
          </p:nvPr>
        </p:nvSpPr>
        <p:spPr>
          <a:xfrm>
            <a:off x="640080" y="2872899"/>
            <a:ext cx="4671622" cy="3659732"/>
          </a:xfrm>
        </p:spPr>
        <p:txBody>
          <a:bodyPr>
            <a:normAutofit/>
          </a:bodyPr>
          <a:lstStyle/>
          <a:p>
            <a:r>
              <a:rPr lang="en-US" dirty="0"/>
              <a:t>How many birds do you think cats kill every year?</a:t>
            </a:r>
          </a:p>
        </p:txBody>
      </p:sp>
      <p:pic>
        <p:nvPicPr>
          <p:cNvPr id="4" name="Picture 10" descr="a cat with a bird in its mouth">
            <a:extLst>
              <a:ext uri="{FF2B5EF4-FFF2-40B4-BE49-F238E27FC236}">
                <a16:creationId xmlns:a16="http://schemas.microsoft.com/office/drawing/2014/main" id="{48656087-C45C-1342-B48B-19B5FED20101}"/>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gradFill>
            <a:gsLst>
              <a:gs pos="39500">
                <a:srgbClr val="D1DCF0"/>
              </a:gs>
              <a:gs pos="5000">
                <a:schemeClr val="accent1">
                  <a:lumMod val="5000"/>
                  <a:lumOff val="95000"/>
                  <a:alpha val="67036"/>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8" name="Picture 7">
            <a:extLst>
              <a:ext uri="{FF2B5EF4-FFF2-40B4-BE49-F238E27FC236}">
                <a16:creationId xmlns:a16="http://schemas.microsoft.com/office/drawing/2014/main" id="{7977CD56-2E23-FE40-BD22-75E193765B94}"/>
              </a:ext>
            </a:extLst>
          </p:cNvPr>
          <p:cNvPicPr>
            <a:picLocks noChangeAspect="1"/>
          </p:cNvPicPr>
          <p:nvPr/>
        </p:nvPicPr>
        <p:blipFill>
          <a:blip r:embed="rId3"/>
          <a:stretch>
            <a:fillRect/>
          </a:stretch>
        </p:blipFill>
        <p:spPr>
          <a:xfrm>
            <a:off x="640079" y="2387536"/>
            <a:ext cx="4051841" cy="380037"/>
          </a:xfrm>
          <a:prstGeom prst="rect">
            <a:avLst/>
          </a:prstGeom>
        </p:spPr>
      </p:pic>
      <p:sp>
        <p:nvSpPr>
          <p:cNvPr id="9" name="TextBox 8">
            <a:extLst>
              <a:ext uri="{FF2B5EF4-FFF2-40B4-BE49-F238E27FC236}">
                <a16:creationId xmlns:a16="http://schemas.microsoft.com/office/drawing/2014/main" id="{E26ABDB7-0075-A944-9020-5799327FA2EC}"/>
              </a:ext>
            </a:extLst>
          </p:cNvPr>
          <p:cNvSpPr txBox="1"/>
          <p:nvPr/>
        </p:nvSpPr>
        <p:spPr>
          <a:xfrm>
            <a:off x="9935462" y="6611769"/>
            <a:ext cx="3860459" cy="246221"/>
          </a:xfrm>
          <a:prstGeom prst="rect">
            <a:avLst/>
          </a:prstGeom>
          <a:noFill/>
        </p:spPr>
        <p:txBody>
          <a:bodyPr wrap="square">
            <a:spAutoFit/>
          </a:bodyPr>
          <a:lstStyle/>
          <a:p>
            <a:r>
              <a:rPr lang="en-CA" sz="1000" dirty="0"/>
              <a:t>Ornitolog82/iStock/Getty Images Plus</a:t>
            </a:r>
            <a:endParaRPr lang="en-US" sz="1000" dirty="0"/>
          </a:p>
        </p:txBody>
      </p:sp>
    </p:spTree>
    <p:extLst>
      <p:ext uri="{BB962C8B-B14F-4D97-AF65-F5344CB8AC3E}">
        <p14:creationId xmlns:p14="http://schemas.microsoft.com/office/powerpoint/2010/main" val="1604996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67FC-3935-6B46-9B07-090880D02B33}"/>
              </a:ext>
            </a:extLst>
          </p:cNvPr>
          <p:cNvSpPr>
            <a:spLocks noGrp="1"/>
          </p:cNvSpPr>
          <p:nvPr>
            <p:ph type="title"/>
          </p:nvPr>
        </p:nvSpPr>
        <p:spPr>
          <a:xfrm>
            <a:off x="640080" y="325369"/>
            <a:ext cx="4368602" cy="1956841"/>
          </a:xfrm>
        </p:spPr>
        <p:txBody>
          <a:bodyPr anchor="b">
            <a:normAutofit/>
          </a:bodyPr>
          <a:lstStyle/>
          <a:p>
            <a:r>
              <a:rPr lang="en-US" sz="5400"/>
              <a:t>Biological Invasions: Cats</a:t>
            </a:r>
          </a:p>
        </p:txBody>
      </p:sp>
      <p:sp>
        <p:nvSpPr>
          <p:cNvPr id="7" name="Content Placeholder 6">
            <a:extLst>
              <a:ext uri="{FF2B5EF4-FFF2-40B4-BE49-F238E27FC236}">
                <a16:creationId xmlns:a16="http://schemas.microsoft.com/office/drawing/2014/main" id="{056F73C3-FABA-0C44-A681-BBE8D8340921}"/>
              </a:ext>
            </a:extLst>
          </p:cNvPr>
          <p:cNvSpPr>
            <a:spLocks noGrp="1"/>
          </p:cNvSpPr>
          <p:nvPr>
            <p:ph idx="1"/>
          </p:nvPr>
        </p:nvSpPr>
        <p:spPr>
          <a:xfrm>
            <a:off x="640080" y="2872899"/>
            <a:ext cx="4671622" cy="3659732"/>
          </a:xfrm>
        </p:spPr>
        <p:txBody>
          <a:bodyPr>
            <a:normAutofit/>
          </a:bodyPr>
          <a:lstStyle/>
          <a:p>
            <a:r>
              <a:rPr lang="en-US" dirty="0"/>
              <a:t>How many birds do you think cats kill every year?</a:t>
            </a:r>
          </a:p>
          <a:p>
            <a:pPr lvl="1"/>
            <a:r>
              <a:rPr lang="en-US" dirty="0"/>
              <a:t>Up to </a:t>
            </a:r>
            <a:r>
              <a:rPr lang="en-US" b="1" dirty="0"/>
              <a:t>350 Million </a:t>
            </a:r>
            <a:r>
              <a:rPr lang="en-US" dirty="0"/>
              <a:t>in Canada every year!</a:t>
            </a:r>
          </a:p>
          <a:p>
            <a:pPr lvl="1"/>
            <a:r>
              <a:rPr lang="en-US" dirty="0"/>
              <a:t>Close to </a:t>
            </a:r>
            <a:r>
              <a:rPr lang="en-US" b="1" dirty="0"/>
              <a:t>4 BILLION </a:t>
            </a:r>
            <a:r>
              <a:rPr lang="en-US" dirty="0"/>
              <a:t>in the United States every year!</a:t>
            </a:r>
          </a:p>
        </p:txBody>
      </p:sp>
      <p:pic>
        <p:nvPicPr>
          <p:cNvPr id="4" name="Picture 10" descr="a cat with a bird in its mouth">
            <a:extLst>
              <a:ext uri="{FF2B5EF4-FFF2-40B4-BE49-F238E27FC236}">
                <a16:creationId xmlns:a16="http://schemas.microsoft.com/office/drawing/2014/main" id="{48656087-C45C-1342-B48B-19B5FED20101}"/>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gradFill>
            <a:gsLst>
              <a:gs pos="39500">
                <a:srgbClr val="D1DCF0"/>
              </a:gs>
              <a:gs pos="5000">
                <a:schemeClr val="accent1">
                  <a:lumMod val="5000"/>
                  <a:lumOff val="95000"/>
                  <a:alpha val="67036"/>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8" name="Picture 7">
            <a:extLst>
              <a:ext uri="{FF2B5EF4-FFF2-40B4-BE49-F238E27FC236}">
                <a16:creationId xmlns:a16="http://schemas.microsoft.com/office/drawing/2014/main" id="{7977CD56-2E23-FE40-BD22-75E193765B94}"/>
              </a:ext>
            </a:extLst>
          </p:cNvPr>
          <p:cNvPicPr>
            <a:picLocks noChangeAspect="1"/>
          </p:cNvPicPr>
          <p:nvPr/>
        </p:nvPicPr>
        <p:blipFill>
          <a:blip r:embed="rId3"/>
          <a:stretch>
            <a:fillRect/>
          </a:stretch>
        </p:blipFill>
        <p:spPr>
          <a:xfrm>
            <a:off x="640079" y="2387536"/>
            <a:ext cx="4051841" cy="380037"/>
          </a:xfrm>
          <a:prstGeom prst="rect">
            <a:avLst/>
          </a:prstGeom>
        </p:spPr>
      </p:pic>
      <p:sp>
        <p:nvSpPr>
          <p:cNvPr id="9" name="TextBox 8">
            <a:extLst>
              <a:ext uri="{FF2B5EF4-FFF2-40B4-BE49-F238E27FC236}">
                <a16:creationId xmlns:a16="http://schemas.microsoft.com/office/drawing/2014/main" id="{E26ABDB7-0075-A944-9020-5799327FA2EC}"/>
              </a:ext>
            </a:extLst>
          </p:cNvPr>
          <p:cNvSpPr txBox="1"/>
          <p:nvPr/>
        </p:nvSpPr>
        <p:spPr>
          <a:xfrm>
            <a:off x="9935462" y="6611769"/>
            <a:ext cx="3860459" cy="246221"/>
          </a:xfrm>
          <a:prstGeom prst="rect">
            <a:avLst/>
          </a:prstGeom>
          <a:noFill/>
        </p:spPr>
        <p:txBody>
          <a:bodyPr wrap="square">
            <a:spAutoFit/>
          </a:bodyPr>
          <a:lstStyle/>
          <a:p>
            <a:r>
              <a:rPr lang="en-CA" sz="1000" dirty="0"/>
              <a:t>Ornitolog82/iStock/Getty Images Plus</a:t>
            </a:r>
            <a:endParaRPr lang="en-US" sz="1000" dirty="0"/>
          </a:p>
        </p:txBody>
      </p:sp>
    </p:spTree>
    <p:extLst>
      <p:ext uri="{BB962C8B-B14F-4D97-AF65-F5344CB8AC3E}">
        <p14:creationId xmlns:p14="http://schemas.microsoft.com/office/powerpoint/2010/main" val="363872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67FC-3935-6B46-9B07-090880D02B33}"/>
              </a:ext>
            </a:extLst>
          </p:cNvPr>
          <p:cNvSpPr>
            <a:spLocks noGrp="1"/>
          </p:cNvSpPr>
          <p:nvPr>
            <p:ph type="title"/>
          </p:nvPr>
        </p:nvSpPr>
        <p:spPr>
          <a:xfrm>
            <a:off x="640080" y="325369"/>
            <a:ext cx="4368602" cy="1956841"/>
          </a:xfrm>
        </p:spPr>
        <p:txBody>
          <a:bodyPr anchor="b">
            <a:normAutofit/>
          </a:bodyPr>
          <a:lstStyle/>
          <a:p>
            <a:r>
              <a:rPr lang="en-US" sz="5400"/>
              <a:t>Biological Invasions: Cats</a:t>
            </a:r>
          </a:p>
        </p:txBody>
      </p:sp>
      <p:sp>
        <p:nvSpPr>
          <p:cNvPr id="7" name="Content Placeholder 6">
            <a:extLst>
              <a:ext uri="{FF2B5EF4-FFF2-40B4-BE49-F238E27FC236}">
                <a16:creationId xmlns:a16="http://schemas.microsoft.com/office/drawing/2014/main" id="{056F73C3-FABA-0C44-A681-BBE8D8340921}"/>
              </a:ext>
            </a:extLst>
          </p:cNvPr>
          <p:cNvSpPr>
            <a:spLocks noGrp="1"/>
          </p:cNvSpPr>
          <p:nvPr>
            <p:ph idx="1"/>
          </p:nvPr>
        </p:nvSpPr>
        <p:spPr>
          <a:xfrm>
            <a:off x="640080" y="2872899"/>
            <a:ext cx="4671622" cy="3659732"/>
          </a:xfrm>
        </p:spPr>
        <p:txBody>
          <a:bodyPr>
            <a:normAutofit/>
          </a:bodyPr>
          <a:lstStyle/>
          <a:p>
            <a:r>
              <a:rPr lang="en-US" dirty="0"/>
              <a:t>How many birds do you think cats kill every year?</a:t>
            </a:r>
          </a:p>
          <a:p>
            <a:pPr lvl="1"/>
            <a:r>
              <a:rPr lang="en-US" dirty="0"/>
              <a:t>Up to </a:t>
            </a:r>
            <a:r>
              <a:rPr lang="en-US" b="1" dirty="0"/>
              <a:t>350 Million </a:t>
            </a:r>
            <a:r>
              <a:rPr lang="en-US" dirty="0"/>
              <a:t>in Canada every year!</a:t>
            </a:r>
          </a:p>
          <a:p>
            <a:pPr lvl="1"/>
            <a:r>
              <a:rPr lang="en-US" dirty="0"/>
              <a:t>Close to </a:t>
            </a:r>
            <a:r>
              <a:rPr lang="en-US" b="1" dirty="0"/>
              <a:t>4 BILLION </a:t>
            </a:r>
            <a:r>
              <a:rPr lang="en-US" dirty="0"/>
              <a:t>in the United States every year!</a:t>
            </a:r>
          </a:p>
          <a:p>
            <a:r>
              <a:rPr lang="en-US" dirty="0"/>
              <a:t>Domestic cats have contributed to </a:t>
            </a:r>
            <a:r>
              <a:rPr lang="en-US" b="1" dirty="0"/>
              <a:t>63 species </a:t>
            </a:r>
            <a:r>
              <a:rPr lang="en-US" dirty="0"/>
              <a:t>going extinct</a:t>
            </a:r>
          </a:p>
        </p:txBody>
      </p:sp>
      <p:pic>
        <p:nvPicPr>
          <p:cNvPr id="4" name="Picture 10" descr="a cat with a bird in its mouth">
            <a:extLst>
              <a:ext uri="{FF2B5EF4-FFF2-40B4-BE49-F238E27FC236}">
                <a16:creationId xmlns:a16="http://schemas.microsoft.com/office/drawing/2014/main" id="{48656087-C45C-1342-B48B-19B5FED20101}"/>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gradFill>
            <a:gsLst>
              <a:gs pos="39500">
                <a:srgbClr val="D1DCF0"/>
              </a:gs>
              <a:gs pos="5000">
                <a:schemeClr val="accent1">
                  <a:lumMod val="5000"/>
                  <a:lumOff val="95000"/>
                  <a:alpha val="67036"/>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8" name="Picture 7">
            <a:extLst>
              <a:ext uri="{FF2B5EF4-FFF2-40B4-BE49-F238E27FC236}">
                <a16:creationId xmlns:a16="http://schemas.microsoft.com/office/drawing/2014/main" id="{7977CD56-2E23-FE40-BD22-75E193765B94}"/>
              </a:ext>
            </a:extLst>
          </p:cNvPr>
          <p:cNvPicPr>
            <a:picLocks noChangeAspect="1"/>
          </p:cNvPicPr>
          <p:nvPr/>
        </p:nvPicPr>
        <p:blipFill>
          <a:blip r:embed="rId3"/>
          <a:stretch>
            <a:fillRect/>
          </a:stretch>
        </p:blipFill>
        <p:spPr>
          <a:xfrm>
            <a:off x="640079" y="2387536"/>
            <a:ext cx="4051841" cy="380037"/>
          </a:xfrm>
          <a:prstGeom prst="rect">
            <a:avLst/>
          </a:prstGeom>
        </p:spPr>
      </p:pic>
      <p:sp>
        <p:nvSpPr>
          <p:cNvPr id="9" name="TextBox 8">
            <a:extLst>
              <a:ext uri="{FF2B5EF4-FFF2-40B4-BE49-F238E27FC236}">
                <a16:creationId xmlns:a16="http://schemas.microsoft.com/office/drawing/2014/main" id="{E26ABDB7-0075-A944-9020-5799327FA2EC}"/>
              </a:ext>
            </a:extLst>
          </p:cNvPr>
          <p:cNvSpPr txBox="1"/>
          <p:nvPr/>
        </p:nvSpPr>
        <p:spPr>
          <a:xfrm>
            <a:off x="9935462" y="6611769"/>
            <a:ext cx="3860459" cy="246221"/>
          </a:xfrm>
          <a:prstGeom prst="rect">
            <a:avLst/>
          </a:prstGeom>
          <a:noFill/>
        </p:spPr>
        <p:txBody>
          <a:bodyPr wrap="square">
            <a:spAutoFit/>
          </a:bodyPr>
          <a:lstStyle/>
          <a:p>
            <a:r>
              <a:rPr lang="en-CA" sz="1000" dirty="0"/>
              <a:t>Ornitolog82/iStock/Getty Images Plus</a:t>
            </a:r>
            <a:endParaRPr lang="en-US" sz="1000" dirty="0"/>
          </a:p>
        </p:txBody>
      </p:sp>
    </p:spTree>
    <p:extLst>
      <p:ext uri="{BB962C8B-B14F-4D97-AF65-F5344CB8AC3E}">
        <p14:creationId xmlns:p14="http://schemas.microsoft.com/office/powerpoint/2010/main" val="408178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85F7C-7CD7-2747-936C-2EC23382A04E}"/>
              </a:ext>
            </a:extLst>
          </p:cNvPr>
          <p:cNvSpPr>
            <a:spLocks noGrp="1"/>
          </p:cNvSpPr>
          <p:nvPr>
            <p:ph type="title"/>
          </p:nvPr>
        </p:nvSpPr>
        <p:spPr>
          <a:xfrm>
            <a:off x="544068" y="4995001"/>
            <a:ext cx="4245864" cy="1722691"/>
          </a:xfrm>
        </p:spPr>
        <p:txBody>
          <a:bodyPr anchor="ctr">
            <a:normAutofit/>
          </a:bodyPr>
          <a:lstStyle/>
          <a:p>
            <a:r>
              <a:rPr lang="en-US" sz="5000" dirty="0"/>
              <a:t>What can you do?</a:t>
            </a:r>
          </a:p>
        </p:txBody>
      </p:sp>
      <p:pic>
        <p:nvPicPr>
          <p:cNvPr id="23556" name="Picture 4" descr="cat dog sit on lake pier Stock Footage Video (100% Royalty-free) 19317028 |  Shutterstock">
            <a:extLst>
              <a:ext uri="{FF2B5EF4-FFF2-40B4-BE49-F238E27FC236}">
                <a16:creationId xmlns:a16="http://schemas.microsoft.com/office/drawing/2014/main" id="{02BCAE2D-7ABE-E443-932C-852FC7CD37FE}"/>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7181779" y="130237"/>
            <a:ext cx="4814275" cy="4477541"/>
          </a:xfrm>
          <a:prstGeom prst="rect">
            <a:avLst/>
          </a:prstGeom>
          <a:noFill/>
          <a:ln w="127000">
            <a:solidFill>
              <a:schemeClr val="bg1"/>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5FF5681-65A5-D645-8B3B-A4CE83E9BCFD}"/>
              </a:ext>
            </a:extLst>
          </p:cNvPr>
          <p:cNvSpPr txBox="1"/>
          <p:nvPr/>
        </p:nvSpPr>
        <p:spPr>
          <a:xfrm>
            <a:off x="5081666" y="5441430"/>
            <a:ext cx="184731" cy="369332"/>
          </a:xfrm>
          <a:prstGeom prst="rect">
            <a:avLst/>
          </a:prstGeom>
          <a:noFill/>
        </p:spPr>
        <p:txBody>
          <a:bodyPr wrap="none" rtlCol="0">
            <a:spAutoFit/>
          </a:bodyPr>
          <a:lstStyle/>
          <a:p>
            <a:endParaRPr lang="en-US" dirty="0"/>
          </a:p>
        </p:txBody>
      </p:sp>
      <p:pic>
        <p:nvPicPr>
          <p:cNvPr id="9" name="Picture 8">
            <a:extLst>
              <a:ext uri="{FF2B5EF4-FFF2-40B4-BE49-F238E27FC236}">
                <a16:creationId xmlns:a16="http://schemas.microsoft.com/office/drawing/2014/main" id="{C196CA01-0CDD-4B43-B436-BDAE2B19C92C}"/>
              </a:ext>
            </a:extLst>
          </p:cNvPr>
          <p:cNvPicPr>
            <a:picLocks noChangeAspect="1"/>
          </p:cNvPicPr>
          <p:nvPr/>
        </p:nvPicPr>
        <p:blipFill>
          <a:blip r:embed="rId4"/>
          <a:stretch>
            <a:fillRect/>
          </a:stretch>
        </p:blipFill>
        <p:spPr>
          <a:xfrm rot="5400000">
            <a:off x="3554233" y="5620743"/>
            <a:ext cx="2003059" cy="380037"/>
          </a:xfrm>
          <a:prstGeom prst="rect">
            <a:avLst/>
          </a:prstGeom>
        </p:spPr>
      </p:pic>
      <p:sp>
        <p:nvSpPr>
          <p:cNvPr id="6" name="TextBox 5">
            <a:extLst>
              <a:ext uri="{FF2B5EF4-FFF2-40B4-BE49-F238E27FC236}">
                <a16:creationId xmlns:a16="http://schemas.microsoft.com/office/drawing/2014/main" id="{E74FD6C4-5D51-D54C-BFB0-26748EE1E353}"/>
              </a:ext>
            </a:extLst>
          </p:cNvPr>
          <p:cNvSpPr txBox="1"/>
          <p:nvPr/>
        </p:nvSpPr>
        <p:spPr>
          <a:xfrm>
            <a:off x="7646991" y="4299207"/>
            <a:ext cx="1220206" cy="246221"/>
          </a:xfrm>
          <a:prstGeom prst="rect">
            <a:avLst/>
          </a:prstGeom>
          <a:noFill/>
        </p:spPr>
        <p:txBody>
          <a:bodyPr wrap="none" rtlCol="0">
            <a:spAutoFit/>
          </a:bodyPr>
          <a:lstStyle/>
          <a:p>
            <a:r>
              <a:rPr lang="en-US" sz="1000" dirty="0"/>
              <a:t>Photo: Shutterstock</a:t>
            </a:r>
          </a:p>
        </p:txBody>
      </p:sp>
      <p:sp>
        <p:nvSpPr>
          <p:cNvPr id="13" name="Content Placeholder 2">
            <a:extLst>
              <a:ext uri="{FF2B5EF4-FFF2-40B4-BE49-F238E27FC236}">
                <a16:creationId xmlns:a16="http://schemas.microsoft.com/office/drawing/2014/main" id="{1059FB29-2501-3446-A033-20749ADA4EEF}"/>
              </a:ext>
            </a:extLst>
          </p:cNvPr>
          <p:cNvSpPr txBox="1">
            <a:spLocks/>
          </p:cNvSpPr>
          <p:nvPr/>
        </p:nvSpPr>
        <p:spPr>
          <a:xfrm>
            <a:off x="5081666" y="4949415"/>
            <a:ext cx="6214871" cy="172269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How do you think we can help?</a:t>
            </a:r>
          </a:p>
          <a:p>
            <a:pPr lvl="1"/>
            <a:r>
              <a:rPr lang="en-US" dirty="0">
                <a:solidFill>
                  <a:schemeClr val="bg1"/>
                </a:solidFill>
              </a:rPr>
              <a:t>Don’t let your cat outside</a:t>
            </a:r>
          </a:p>
          <a:p>
            <a:pPr lvl="1"/>
            <a:r>
              <a:rPr lang="en-US" dirty="0">
                <a:solidFill>
                  <a:schemeClr val="bg1"/>
                </a:solidFill>
              </a:rPr>
              <a:t>Walk your dog or cat on a leash</a:t>
            </a:r>
          </a:p>
        </p:txBody>
      </p:sp>
      <p:pic>
        <p:nvPicPr>
          <p:cNvPr id="1026" name="Picture 2" descr="Revealed: How Long Do Cats Sleep? | Purina">
            <a:extLst>
              <a:ext uri="{FF2B5EF4-FFF2-40B4-BE49-F238E27FC236}">
                <a16:creationId xmlns:a16="http://schemas.microsoft.com/office/drawing/2014/main" id="{6BF1A437-1409-3B4B-A470-1943A787B4A4}"/>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195946" y="131916"/>
            <a:ext cx="7167846" cy="4475862"/>
          </a:xfrm>
          <a:prstGeom prst="rect">
            <a:avLst/>
          </a:prstGeom>
          <a:noFill/>
          <a:ln w="127000">
            <a:solidFill>
              <a:schemeClr val="bg1"/>
            </a:solidFill>
          </a:ln>
        </p:spPr>
      </p:pic>
      <p:sp>
        <p:nvSpPr>
          <p:cNvPr id="5" name="TextBox 4">
            <a:extLst>
              <a:ext uri="{FF2B5EF4-FFF2-40B4-BE49-F238E27FC236}">
                <a16:creationId xmlns:a16="http://schemas.microsoft.com/office/drawing/2014/main" id="{38278617-863E-72D6-BD9F-8BDFD478F0ED}"/>
              </a:ext>
            </a:extLst>
          </p:cNvPr>
          <p:cNvSpPr txBox="1"/>
          <p:nvPr/>
        </p:nvSpPr>
        <p:spPr>
          <a:xfrm>
            <a:off x="195946" y="4317003"/>
            <a:ext cx="4885720" cy="246221"/>
          </a:xfrm>
          <a:prstGeom prst="rect">
            <a:avLst/>
          </a:prstGeom>
          <a:noFill/>
        </p:spPr>
        <p:txBody>
          <a:bodyPr wrap="square">
            <a:spAutoFit/>
          </a:bodyPr>
          <a:lstStyle/>
          <a:p>
            <a:r>
              <a:rPr lang="en-US" sz="1000" dirty="0">
                <a:hlinkClick r:id="rId6"/>
              </a:rPr>
              <a:t>https://www.purina.co.uk/articles/cats/behaviour/common-questions/cat-sleeping-habits</a:t>
            </a:r>
            <a:r>
              <a:rPr lang="en-US" sz="1000" dirty="0"/>
              <a:t> </a:t>
            </a:r>
          </a:p>
        </p:txBody>
      </p:sp>
    </p:spTree>
    <p:extLst>
      <p:ext uri="{BB962C8B-B14F-4D97-AF65-F5344CB8AC3E}">
        <p14:creationId xmlns:p14="http://schemas.microsoft.com/office/powerpoint/2010/main" val="19087546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85F7C-7CD7-2747-936C-2EC23382A04E}"/>
              </a:ext>
            </a:extLst>
          </p:cNvPr>
          <p:cNvSpPr>
            <a:spLocks noGrp="1"/>
          </p:cNvSpPr>
          <p:nvPr>
            <p:ph type="title"/>
          </p:nvPr>
        </p:nvSpPr>
        <p:spPr>
          <a:xfrm>
            <a:off x="544068" y="4995001"/>
            <a:ext cx="4245864" cy="1722691"/>
          </a:xfrm>
        </p:spPr>
        <p:txBody>
          <a:bodyPr anchor="ctr">
            <a:normAutofit/>
          </a:bodyPr>
          <a:lstStyle/>
          <a:p>
            <a:r>
              <a:rPr lang="en-US" sz="5000" dirty="0"/>
              <a:t>What can you do?</a:t>
            </a:r>
          </a:p>
        </p:txBody>
      </p:sp>
      <p:sp>
        <p:nvSpPr>
          <p:cNvPr id="3" name="Content Placeholder 2">
            <a:extLst>
              <a:ext uri="{FF2B5EF4-FFF2-40B4-BE49-F238E27FC236}">
                <a16:creationId xmlns:a16="http://schemas.microsoft.com/office/drawing/2014/main" id="{B88FA156-B8AE-C34E-851B-3FCEE9878CBB}"/>
              </a:ext>
            </a:extLst>
          </p:cNvPr>
          <p:cNvSpPr>
            <a:spLocks noGrp="1"/>
          </p:cNvSpPr>
          <p:nvPr>
            <p:ph idx="1"/>
          </p:nvPr>
        </p:nvSpPr>
        <p:spPr>
          <a:xfrm>
            <a:off x="5081666" y="4949415"/>
            <a:ext cx="6214871" cy="1722691"/>
          </a:xfrm>
        </p:spPr>
        <p:txBody>
          <a:bodyPr anchor="ctr">
            <a:normAutofit/>
          </a:bodyPr>
          <a:lstStyle/>
          <a:p>
            <a:r>
              <a:rPr lang="en-US" dirty="0"/>
              <a:t>How do you think we can help?</a:t>
            </a:r>
          </a:p>
          <a:p>
            <a:pPr lvl="1"/>
            <a:r>
              <a:rPr lang="en-US" dirty="0"/>
              <a:t>Don’t let your cat outside</a:t>
            </a:r>
          </a:p>
          <a:p>
            <a:pPr lvl="1"/>
            <a:r>
              <a:rPr lang="en-US" dirty="0"/>
              <a:t>Walk your dog or cat on a leash</a:t>
            </a:r>
          </a:p>
        </p:txBody>
      </p:sp>
      <p:sp>
        <p:nvSpPr>
          <p:cNvPr id="4" name="TextBox 3">
            <a:extLst>
              <a:ext uri="{FF2B5EF4-FFF2-40B4-BE49-F238E27FC236}">
                <a16:creationId xmlns:a16="http://schemas.microsoft.com/office/drawing/2014/main" id="{05FF5681-65A5-D645-8B3B-A4CE83E9BCFD}"/>
              </a:ext>
            </a:extLst>
          </p:cNvPr>
          <p:cNvSpPr txBox="1"/>
          <p:nvPr/>
        </p:nvSpPr>
        <p:spPr>
          <a:xfrm>
            <a:off x="5081666" y="5441430"/>
            <a:ext cx="184731" cy="369332"/>
          </a:xfrm>
          <a:prstGeom prst="rect">
            <a:avLst/>
          </a:prstGeom>
          <a:noFill/>
        </p:spPr>
        <p:txBody>
          <a:bodyPr wrap="none" rtlCol="0">
            <a:spAutoFit/>
          </a:bodyPr>
          <a:lstStyle/>
          <a:p>
            <a:endParaRPr lang="en-US" dirty="0"/>
          </a:p>
        </p:txBody>
      </p:sp>
      <p:pic>
        <p:nvPicPr>
          <p:cNvPr id="9" name="Picture 8">
            <a:extLst>
              <a:ext uri="{FF2B5EF4-FFF2-40B4-BE49-F238E27FC236}">
                <a16:creationId xmlns:a16="http://schemas.microsoft.com/office/drawing/2014/main" id="{C196CA01-0CDD-4B43-B436-BDAE2B19C92C}"/>
              </a:ext>
            </a:extLst>
          </p:cNvPr>
          <p:cNvPicPr>
            <a:picLocks noChangeAspect="1"/>
          </p:cNvPicPr>
          <p:nvPr/>
        </p:nvPicPr>
        <p:blipFill>
          <a:blip r:embed="rId2"/>
          <a:stretch>
            <a:fillRect/>
          </a:stretch>
        </p:blipFill>
        <p:spPr>
          <a:xfrm rot="5400000">
            <a:off x="3554233" y="5620743"/>
            <a:ext cx="2003059" cy="380037"/>
          </a:xfrm>
          <a:prstGeom prst="rect">
            <a:avLst/>
          </a:prstGeom>
        </p:spPr>
      </p:pic>
      <p:pic>
        <p:nvPicPr>
          <p:cNvPr id="7" name="Picture 4" descr="cat dog sit on lake pier Stock Footage Video (100% Royalty-free) 19317028 |  Shutterstock">
            <a:extLst>
              <a:ext uri="{FF2B5EF4-FFF2-40B4-BE49-F238E27FC236}">
                <a16:creationId xmlns:a16="http://schemas.microsoft.com/office/drawing/2014/main" id="{311C8147-41D1-38A2-8508-4EBE83E27910}"/>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7181779" y="130237"/>
            <a:ext cx="4814275" cy="4477541"/>
          </a:xfrm>
          <a:prstGeom prst="rect">
            <a:avLst/>
          </a:prstGeom>
          <a:noFill/>
          <a:ln w="127000">
            <a:solidFill>
              <a:schemeClr val="bg1"/>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C1E7A55-E83E-42FC-E8BE-EA6145B07147}"/>
              </a:ext>
            </a:extLst>
          </p:cNvPr>
          <p:cNvSpPr txBox="1"/>
          <p:nvPr/>
        </p:nvSpPr>
        <p:spPr>
          <a:xfrm>
            <a:off x="7646991" y="4299207"/>
            <a:ext cx="1220206" cy="246221"/>
          </a:xfrm>
          <a:prstGeom prst="rect">
            <a:avLst/>
          </a:prstGeom>
          <a:noFill/>
        </p:spPr>
        <p:txBody>
          <a:bodyPr wrap="none" rtlCol="0">
            <a:spAutoFit/>
          </a:bodyPr>
          <a:lstStyle/>
          <a:p>
            <a:r>
              <a:rPr lang="en-US" sz="1000" dirty="0"/>
              <a:t>Photo: Shutterstock</a:t>
            </a:r>
          </a:p>
        </p:txBody>
      </p:sp>
      <p:pic>
        <p:nvPicPr>
          <p:cNvPr id="10" name="Picture 2" descr="Revealed: How Long Do Cats Sleep? | Purina">
            <a:extLst>
              <a:ext uri="{FF2B5EF4-FFF2-40B4-BE49-F238E27FC236}">
                <a16:creationId xmlns:a16="http://schemas.microsoft.com/office/drawing/2014/main" id="{165B612D-E055-DEA3-7BF9-6CAB5431FBD2}"/>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195946" y="131916"/>
            <a:ext cx="7167846" cy="4475862"/>
          </a:xfrm>
          <a:prstGeom prst="rect">
            <a:avLst/>
          </a:prstGeom>
          <a:noFill/>
          <a:ln w="127000">
            <a:solidFill>
              <a:schemeClr val="bg1"/>
            </a:solidFill>
          </a:ln>
        </p:spPr>
      </p:pic>
      <p:sp>
        <p:nvSpPr>
          <p:cNvPr id="11" name="TextBox 10">
            <a:extLst>
              <a:ext uri="{FF2B5EF4-FFF2-40B4-BE49-F238E27FC236}">
                <a16:creationId xmlns:a16="http://schemas.microsoft.com/office/drawing/2014/main" id="{F553624C-EB0E-BDAA-2800-00B3B6ADE9C6}"/>
              </a:ext>
            </a:extLst>
          </p:cNvPr>
          <p:cNvSpPr txBox="1"/>
          <p:nvPr/>
        </p:nvSpPr>
        <p:spPr>
          <a:xfrm>
            <a:off x="195946" y="4317003"/>
            <a:ext cx="4885720" cy="246221"/>
          </a:xfrm>
          <a:prstGeom prst="rect">
            <a:avLst/>
          </a:prstGeom>
          <a:noFill/>
        </p:spPr>
        <p:txBody>
          <a:bodyPr wrap="square">
            <a:spAutoFit/>
          </a:bodyPr>
          <a:lstStyle/>
          <a:p>
            <a:r>
              <a:rPr lang="en-US" sz="1000" dirty="0">
                <a:hlinkClick r:id="rId5"/>
              </a:rPr>
              <a:t>https://www.purina.co.uk/articles/cats/behaviour/common-questions/cat-sleeping-habits</a:t>
            </a:r>
            <a:r>
              <a:rPr lang="en-US" sz="1000" dirty="0"/>
              <a:t> </a:t>
            </a:r>
          </a:p>
        </p:txBody>
      </p:sp>
    </p:spTree>
    <p:extLst>
      <p:ext uri="{BB962C8B-B14F-4D97-AF65-F5344CB8AC3E}">
        <p14:creationId xmlns:p14="http://schemas.microsoft.com/office/powerpoint/2010/main" val="16094899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CFC47-D84A-3B44-A555-2D7CB0E4F8C3}"/>
              </a:ext>
            </a:extLst>
          </p:cNvPr>
          <p:cNvSpPr>
            <a:spLocks noGrp="1"/>
          </p:cNvSpPr>
          <p:nvPr>
            <p:ph type="title"/>
          </p:nvPr>
        </p:nvSpPr>
        <p:spPr>
          <a:xfrm>
            <a:off x="640080" y="325369"/>
            <a:ext cx="4368602" cy="1956841"/>
          </a:xfrm>
        </p:spPr>
        <p:txBody>
          <a:bodyPr anchor="b">
            <a:normAutofit/>
          </a:bodyPr>
          <a:lstStyle/>
          <a:p>
            <a:r>
              <a:rPr lang="en-US" sz="5400"/>
              <a:t>Piping Plover Game!</a:t>
            </a:r>
          </a:p>
        </p:txBody>
      </p:sp>
      <p:sp>
        <p:nvSpPr>
          <p:cNvPr id="3" name="Content Placeholder 2">
            <a:extLst>
              <a:ext uri="{FF2B5EF4-FFF2-40B4-BE49-F238E27FC236}">
                <a16:creationId xmlns:a16="http://schemas.microsoft.com/office/drawing/2014/main" id="{6D8CA5F9-9F64-834D-B025-0D025F2F76A6}"/>
              </a:ext>
            </a:extLst>
          </p:cNvPr>
          <p:cNvSpPr>
            <a:spLocks noGrp="1"/>
          </p:cNvSpPr>
          <p:nvPr>
            <p:ph idx="1"/>
          </p:nvPr>
        </p:nvSpPr>
        <p:spPr>
          <a:xfrm>
            <a:off x="640080" y="2872899"/>
            <a:ext cx="4243589" cy="3320668"/>
          </a:xfrm>
        </p:spPr>
        <p:txBody>
          <a:bodyPr>
            <a:normAutofit/>
          </a:bodyPr>
          <a:lstStyle/>
          <a:p>
            <a:r>
              <a:rPr lang="en-US" sz="2200" dirty="0"/>
              <a:t>Your class is now a nesting colony of Piping Plovers!</a:t>
            </a:r>
          </a:p>
          <a:p>
            <a:r>
              <a:rPr lang="en-US" sz="2200" dirty="0"/>
              <a:t>You have a safe area where no dogs are aloud, but you all must venture out to find some yummy worms before the end of the season</a:t>
            </a:r>
          </a:p>
          <a:p>
            <a:r>
              <a:rPr lang="en-US" sz="2200" dirty="0"/>
              <a:t>Don’t let the dogs catch you before you collect 3 worms!</a:t>
            </a:r>
          </a:p>
        </p:txBody>
      </p:sp>
      <p:pic>
        <p:nvPicPr>
          <p:cNvPr id="1026" name="Picture 2">
            <a:extLst>
              <a:ext uri="{FF2B5EF4-FFF2-40B4-BE49-F238E27FC236}">
                <a16:creationId xmlns:a16="http://schemas.microsoft.com/office/drawing/2014/main" id="{031C5A1B-B8BC-AD4A-99FE-AE9EAFE85E0D}"/>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2830920-68EC-2D4C-ADA1-3CA7FFEB2666}"/>
              </a:ext>
            </a:extLst>
          </p:cNvPr>
          <p:cNvSpPr txBox="1"/>
          <p:nvPr/>
        </p:nvSpPr>
        <p:spPr>
          <a:xfrm>
            <a:off x="9555480" y="6611779"/>
            <a:ext cx="2633472" cy="246221"/>
          </a:xfrm>
          <a:prstGeom prst="rect">
            <a:avLst/>
          </a:prstGeom>
          <a:noFill/>
        </p:spPr>
        <p:txBody>
          <a:bodyPr wrap="square">
            <a:spAutoFit/>
          </a:bodyPr>
          <a:lstStyle/>
          <a:p>
            <a:r>
              <a:rPr lang="en-US" sz="1000" dirty="0"/>
              <a:t>https://</a:t>
            </a:r>
            <a:r>
              <a:rPr lang="en-US" sz="1000" dirty="0" err="1"/>
              <a:t>wildlifepreservation.ca</a:t>
            </a:r>
            <a:r>
              <a:rPr lang="en-US" sz="1000" dirty="0"/>
              <a:t>/piping-plover/</a:t>
            </a:r>
          </a:p>
        </p:txBody>
      </p:sp>
      <p:pic>
        <p:nvPicPr>
          <p:cNvPr id="4" name="Picture 3">
            <a:extLst>
              <a:ext uri="{FF2B5EF4-FFF2-40B4-BE49-F238E27FC236}">
                <a16:creationId xmlns:a16="http://schemas.microsoft.com/office/drawing/2014/main" id="{9351B005-F352-FCD5-2616-15DA9392F895}"/>
              </a:ext>
            </a:extLst>
          </p:cNvPr>
          <p:cNvPicPr>
            <a:picLocks noChangeAspect="1"/>
          </p:cNvPicPr>
          <p:nvPr/>
        </p:nvPicPr>
        <p:blipFill>
          <a:blip r:embed="rId4"/>
          <a:stretch>
            <a:fillRect/>
          </a:stretch>
        </p:blipFill>
        <p:spPr>
          <a:xfrm>
            <a:off x="640080" y="2229341"/>
            <a:ext cx="4368602" cy="643558"/>
          </a:xfrm>
          <a:prstGeom prst="rect">
            <a:avLst/>
          </a:prstGeom>
        </p:spPr>
      </p:pic>
    </p:spTree>
    <p:extLst>
      <p:ext uri="{BB962C8B-B14F-4D97-AF65-F5344CB8AC3E}">
        <p14:creationId xmlns:p14="http://schemas.microsoft.com/office/powerpoint/2010/main" val="374415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EC34E-97E3-14DD-AD77-B7E154977203}"/>
              </a:ext>
            </a:extLst>
          </p:cNvPr>
          <p:cNvSpPr>
            <a:spLocks noGrp="1"/>
          </p:cNvSpPr>
          <p:nvPr>
            <p:ph type="title"/>
          </p:nvPr>
        </p:nvSpPr>
        <p:spPr>
          <a:xfrm>
            <a:off x="838200" y="6167"/>
            <a:ext cx="10515600" cy="1325563"/>
          </a:xfrm>
        </p:spPr>
        <p:txBody>
          <a:bodyPr/>
          <a:lstStyle/>
          <a:p>
            <a:r>
              <a:rPr lang="en-US" dirty="0"/>
              <a:t>Let’s watch some birds!</a:t>
            </a:r>
          </a:p>
        </p:txBody>
      </p:sp>
      <p:sp>
        <p:nvSpPr>
          <p:cNvPr id="3" name="Content Placeholder 2">
            <a:extLst>
              <a:ext uri="{FF2B5EF4-FFF2-40B4-BE49-F238E27FC236}">
                <a16:creationId xmlns:a16="http://schemas.microsoft.com/office/drawing/2014/main" id="{EA86B442-26C7-E943-2CA5-BDF4AF18BFDF}"/>
              </a:ext>
            </a:extLst>
          </p:cNvPr>
          <p:cNvSpPr>
            <a:spLocks noGrp="1"/>
          </p:cNvSpPr>
          <p:nvPr>
            <p:ph idx="1"/>
          </p:nvPr>
        </p:nvSpPr>
        <p:spPr>
          <a:xfrm>
            <a:off x="838200" y="1155965"/>
            <a:ext cx="10515600" cy="4351338"/>
          </a:xfrm>
        </p:spPr>
        <p:txBody>
          <a:bodyPr/>
          <a:lstStyle/>
          <a:p>
            <a:r>
              <a:rPr lang="en-US" dirty="0"/>
              <a:t>Follow the link to the Cornell Lab of Ornithology’s </a:t>
            </a:r>
            <a:r>
              <a:rPr lang="en-US" dirty="0">
                <a:hlinkClick r:id="rId2"/>
              </a:rPr>
              <a:t>Bird Cams </a:t>
            </a:r>
            <a:r>
              <a:rPr lang="en-US" dirty="0"/>
              <a:t>to watch live video of birds all around the world!</a:t>
            </a:r>
          </a:p>
        </p:txBody>
      </p:sp>
      <p:pic>
        <p:nvPicPr>
          <p:cNvPr id="4" name="Picture 3">
            <a:extLst>
              <a:ext uri="{FF2B5EF4-FFF2-40B4-BE49-F238E27FC236}">
                <a16:creationId xmlns:a16="http://schemas.microsoft.com/office/drawing/2014/main" id="{D07C7A82-432E-0B3E-1E39-8FB0271B9F5A}"/>
              </a:ext>
            </a:extLst>
          </p:cNvPr>
          <p:cNvPicPr>
            <a:picLocks noChangeAspect="1"/>
          </p:cNvPicPr>
          <p:nvPr/>
        </p:nvPicPr>
        <p:blipFill>
          <a:blip r:embed="rId3"/>
          <a:stretch>
            <a:fillRect/>
          </a:stretch>
        </p:blipFill>
        <p:spPr>
          <a:xfrm>
            <a:off x="838200" y="815974"/>
            <a:ext cx="5937353" cy="352239"/>
          </a:xfrm>
          <a:prstGeom prst="rect">
            <a:avLst/>
          </a:prstGeom>
        </p:spPr>
      </p:pic>
      <p:pic>
        <p:nvPicPr>
          <p:cNvPr id="7" name="Picture 6">
            <a:extLst>
              <a:ext uri="{FF2B5EF4-FFF2-40B4-BE49-F238E27FC236}">
                <a16:creationId xmlns:a16="http://schemas.microsoft.com/office/drawing/2014/main" id="{6DF51A2B-1A2A-3992-41EC-26169905657C}"/>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0" y="1978020"/>
            <a:ext cx="12192000" cy="4879980"/>
          </a:xfrm>
          <a:prstGeom prst="rect">
            <a:avLst/>
          </a:prstGeom>
        </p:spPr>
      </p:pic>
    </p:spTree>
    <p:extLst>
      <p:ext uri="{BB962C8B-B14F-4D97-AF65-F5344CB8AC3E}">
        <p14:creationId xmlns:p14="http://schemas.microsoft.com/office/powerpoint/2010/main" val="362825188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13878</TotalTime>
  <Words>1431</Words>
  <Application>Microsoft Macintosh PowerPoint</Application>
  <PresentationFormat>Widescreen</PresentationFormat>
  <Paragraphs>287</Paragraphs>
  <Slides>34</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Calibri Light</vt:lpstr>
      <vt:lpstr>Office Theme</vt:lpstr>
      <vt:lpstr>Let’s Save Some Birds!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are birds?</vt:lpstr>
      <vt:lpstr>What are birds?</vt:lpstr>
      <vt:lpstr>What are birds?</vt:lpstr>
      <vt:lpstr>What are birds?</vt:lpstr>
      <vt:lpstr>What’s happening to the birds?</vt:lpstr>
      <vt:lpstr>What’s happening to the birds?</vt:lpstr>
      <vt:lpstr>PowerPoint Presentation</vt:lpstr>
      <vt:lpstr>PowerPoint Presentation</vt:lpstr>
      <vt:lpstr>PowerPoint Presentation</vt:lpstr>
      <vt:lpstr>PowerPoint Presentation</vt:lpstr>
      <vt:lpstr>Window Collisions</vt:lpstr>
      <vt:lpstr>Window Collisions</vt:lpstr>
      <vt:lpstr>Window Collisions</vt:lpstr>
      <vt:lpstr>Window Collisions</vt:lpstr>
      <vt:lpstr>What can we do?</vt:lpstr>
      <vt:lpstr>What can we do?</vt:lpstr>
      <vt:lpstr>PowerPoint Presentation</vt:lpstr>
      <vt:lpstr>PowerPoint Presentation</vt:lpstr>
      <vt:lpstr>Biological Invasions: Cats</vt:lpstr>
      <vt:lpstr>Biological Invasions: Cats</vt:lpstr>
      <vt:lpstr>Biological Invasions: Cats</vt:lpstr>
      <vt:lpstr>What can you do?</vt:lpstr>
      <vt:lpstr>What can you do?</vt:lpstr>
      <vt:lpstr>Piping Plover Game!</vt:lpstr>
      <vt:lpstr>Let’s watch some birds!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Let’s Help Save Some Birds!</dc:title>
  <dc:creator>Alexander Hare</dc:creator>
  <cp:lastModifiedBy>Alexander Hare</cp:lastModifiedBy>
  <cp:revision>42</cp:revision>
  <dcterms:created xsi:type="dcterms:W3CDTF">2022-03-09T21:41:36Z</dcterms:created>
  <dcterms:modified xsi:type="dcterms:W3CDTF">2023-03-01T02:04:29Z</dcterms:modified>
</cp:coreProperties>
</file>