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301" r:id="rId4"/>
    <p:sldId id="307" r:id="rId5"/>
    <p:sldId id="306" r:id="rId6"/>
    <p:sldId id="308" r:id="rId7"/>
    <p:sldId id="281" r:id="rId8"/>
    <p:sldId id="271" r:id="rId9"/>
    <p:sldId id="282" r:id="rId10"/>
    <p:sldId id="294" r:id="rId11"/>
    <p:sldId id="283" r:id="rId12"/>
    <p:sldId id="292" r:id="rId13"/>
    <p:sldId id="266" r:id="rId14"/>
    <p:sldId id="285" r:id="rId15"/>
    <p:sldId id="286" r:id="rId16"/>
    <p:sldId id="290" r:id="rId17"/>
    <p:sldId id="303" r:id="rId18"/>
    <p:sldId id="262" r:id="rId19"/>
    <p:sldId id="30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1"/>
    <p:restoredTop sz="78717"/>
  </p:normalViewPr>
  <p:slideViewPr>
    <p:cSldViewPr snapToGrid="0" snapToObjects="1">
      <p:cViewPr varScale="1">
        <p:scale>
          <a:sx n="81" d="100"/>
          <a:sy n="81" d="100"/>
        </p:scale>
        <p:origin x="1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7DC1A-CF56-6E47-8807-3614ACA13D93}" type="datetimeFigureOut">
              <a:rPr lang="en-US" smtClean="0"/>
              <a:t>2/28/23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31142-9FFC-4F47-B4A2-F000D3CDE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99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31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290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25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11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14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Tyrannosaurus rex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Velociraptor </a:t>
            </a:r>
            <a:r>
              <a:rPr lang="en-US" i="1" dirty="0" err="1"/>
              <a:t>mongoliensis</a:t>
            </a:r>
            <a:endParaRPr lang="en-US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80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98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103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40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82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Hopefully someone gets these ones, but can highlight that the chickadee is the official bird of Guelph, and the Loon is Ontario’s provincial bird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170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946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252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45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32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25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97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475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39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77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72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08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25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0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92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7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06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0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10" Type="http://schemas.openxmlformats.org/officeDocument/2006/relationships/image" Target="../media/image13.jpe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9.png"/><Relationship Id="rId20" Type="http://schemas.openxmlformats.org/officeDocument/2006/relationships/hyperlink" Target="https://academy.allaboutbirds.org/features/birdanatom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10" Type="http://schemas.openxmlformats.org/officeDocument/2006/relationships/image" Target="../media/image13.jpe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hyperlink" Target="https://www.audubon.org/lights-out-program" TargetMode="External"/><Relationship Id="rId7" Type="http://schemas.openxmlformats.org/officeDocument/2006/relationships/hyperlink" Target="https://blog.nwf.org/2017/09/11-tips-to-keep-your-indoor-cat-happy/" TargetMode="External"/><Relationship Id="rId2" Type="http://schemas.openxmlformats.org/officeDocument/2006/relationships/hyperlink" Target="https://flap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19.png"/><Relationship Id="rId5" Type="http://schemas.openxmlformats.org/officeDocument/2006/relationships/image" Target="../media/image42.jpeg"/><Relationship Id="rId10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allaboutbirds.org/cam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1B032-7F5D-684A-A8E7-0875A809F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45810"/>
            <a:ext cx="9144000" cy="1355750"/>
          </a:xfrm>
        </p:spPr>
        <p:txBody>
          <a:bodyPr>
            <a:normAutofit/>
          </a:bodyPr>
          <a:lstStyle/>
          <a:p>
            <a:pPr algn="l"/>
            <a:r>
              <a:rPr lang="en-US" sz="5400" dirty="0"/>
              <a:t>Let’s Learn About Birds!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54593-885B-8847-9D0D-1F156F6E1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8517"/>
            <a:ext cx="9144000" cy="620400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Bird Safe Guelph: School Outreach Programs K-2</a:t>
            </a:r>
          </a:p>
        </p:txBody>
      </p:sp>
      <p:pic>
        <p:nvPicPr>
          <p:cNvPr id="29704" name="Picture 8" descr="Hooded Merganser Overview, All About Birds, Cornell Lab of Ornithology">
            <a:extLst>
              <a:ext uri="{FF2B5EF4-FFF2-40B4-BE49-F238E27FC236}">
                <a16:creationId xmlns:a16="http://schemas.microsoft.com/office/drawing/2014/main" id="{A714EA22-8468-2041-AD40-F143562E11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-6956"/>
            <a:ext cx="4475120" cy="2517810"/>
          </a:xfrm>
          <a:custGeom>
            <a:avLst/>
            <a:gdLst/>
            <a:ahLst/>
            <a:cxnLst/>
            <a:rect l="l" t="t" r="r" b="b"/>
            <a:pathLst>
              <a:path w="4475140" h="2130473">
                <a:moveTo>
                  <a:pt x="0" y="0"/>
                </a:moveTo>
                <a:lnTo>
                  <a:pt x="1074821" y="0"/>
                </a:lnTo>
                <a:lnTo>
                  <a:pt x="1074821" y="239"/>
                </a:lnTo>
                <a:lnTo>
                  <a:pt x="4475140" y="239"/>
                </a:lnTo>
                <a:lnTo>
                  <a:pt x="3488563" y="2130473"/>
                </a:lnTo>
                <a:lnTo>
                  <a:pt x="0" y="21304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6" descr="Eastern Screech-Owl Identification, All About Birds, Cornell Lab of  Ornithology">
            <a:extLst>
              <a:ext uri="{FF2B5EF4-FFF2-40B4-BE49-F238E27FC236}">
                <a16:creationId xmlns:a16="http://schemas.microsoft.com/office/drawing/2014/main" id="{33867F5A-9481-FB4A-B117-96AD6C635F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 bwMode="auto">
          <a:xfrm>
            <a:off x="7716860" y="4347146"/>
            <a:ext cx="4475140" cy="2510854"/>
          </a:xfrm>
          <a:custGeom>
            <a:avLst/>
            <a:gdLst/>
            <a:ahLst/>
            <a:cxnLst/>
            <a:rect l="l" t="t" r="r" b="b"/>
            <a:pathLst>
              <a:path w="4475140" h="2174680">
                <a:moveTo>
                  <a:pt x="1006941" y="0"/>
                </a:moveTo>
                <a:lnTo>
                  <a:pt x="4475140" y="0"/>
                </a:lnTo>
                <a:lnTo>
                  <a:pt x="4475140" y="2174680"/>
                </a:lnTo>
                <a:lnTo>
                  <a:pt x="3400319" y="2174680"/>
                </a:lnTo>
                <a:lnTo>
                  <a:pt x="3400319" y="2174202"/>
                </a:lnTo>
                <a:lnTo>
                  <a:pt x="0" y="217420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Black-capped Chickadee | Audubon Field Guide">
            <a:extLst>
              <a:ext uri="{FF2B5EF4-FFF2-40B4-BE49-F238E27FC236}">
                <a16:creationId xmlns:a16="http://schemas.microsoft.com/office/drawing/2014/main" id="{5F3C7110-A1E5-0B4D-A24C-B06E061437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20" y="4347146"/>
            <a:ext cx="8563356" cy="2510852"/>
          </a:xfrm>
          <a:custGeom>
            <a:avLst/>
            <a:gdLst/>
            <a:ahLst/>
            <a:cxnLst/>
            <a:rect l="l" t="t" r="r" b="b"/>
            <a:pathLst>
              <a:path w="8563376" h="2175160">
                <a:moveTo>
                  <a:pt x="0" y="0"/>
                </a:moveTo>
                <a:lnTo>
                  <a:pt x="8563376" y="0"/>
                </a:lnTo>
                <a:lnTo>
                  <a:pt x="7555992" y="2175160"/>
                </a:lnTo>
                <a:lnTo>
                  <a:pt x="0" y="217516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74E75E-99AE-984E-946D-76678F5504DC}"/>
              </a:ext>
            </a:extLst>
          </p:cNvPr>
          <p:cNvSpPr txBox="1"/>
          <p:nvPr/>
        </p:nvSpPr>
        <p:spPr>
          <a:xfrm>
            <a:off x="0" y="2264634"/>
            <a:ext cx="11865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Photo: Jason Major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254730-EF2B-2E40-9F0D-AF9DA40BC194}"/>
              </a:ext>
            </a:extLst>
          </p:cNvPr>
          <p:cNvSpPr txBox="1"/>
          <p:nvPr/>
        </p:nvSpPr>
        <p:spPr>
          <a:xfrm>
            <a:off x="0" y="6611777"/>
            <a:ext cx="13885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Photo: Mick Thompson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8057C8-7EE0-9049-B221-C0CF2759C2D0}"/>
              </a:ext>
            </a:extLst>
          </p:cNvPr>
          <p:cNvSpPr txBox="1"/>
          <p:nvPr/>
        </p:nvSpPr>
        <p:spPr>
          <a:xfrm>
            <a:off x="10803458" y="6611779"/>
            <a:ext cx="14093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Dean Anderson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AE0D5C-E38C-C119-6161-36173933E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1698" y="-218906"/>
            <a:ext cx="7772400" cy="331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1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What are birds?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/>
              <a:t>What words come to mind when you think of birds?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65ABEFB-5545-4944-AED6-B02889E110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89B2DC-91D3-974E-B810-87B78AD5E92B}"/>
              </a:ext>
            </a:extLst>
          </p:cNvPr>
          <p:cNvSpPr txBox="1"/>
          <p:nvPr/>
        </p:nvSpPr>
        <p:spPr>
          <a:xfrm>
            <a:off x="10308770" y="6334770"/>
            <a:ext cx="21832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Northern Cardinal</a:t>
            </a:r>
          </a:p>
          <a:p>
            <a:r>
              <a:rPr lang="en-CA" sz="1000" dirty="0"/>
              <a:t>Photo: Carole Wiley/Audubon</a:t>
            </a:r>
            <a:endParaRPr lang="en-US" sz="1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1B5362-1E6B-1C48-916C-79B8B5D2E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82210"/>
            <a:ext cx="4095072" cy="3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35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BBF30EA8-BBBB-5045-A7E7-475ADE920254}"/>
              </a:ext>
            </a:extLst>
          </p:cNvPr>
          <p:cNvSpPr txBox="1">
            <a:spLocks/>
          </p:cNvSpPr>
          <p:nvPr/>
        </p:nvSpPr>
        <p:spPr>
          <a:xfrm>
            <a:off x="304289" y="-467621"/>
            <a:ext cx="5105400" cy="13737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are birds?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E266054-BD92-FD44-818E-4862F7E99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88" y="866594"/>
            <a:ext cx="4095072" cy="380037"/>
          </a:xfrm>
          <a:prstGeom prst="rect">
            <a:avLst/>
          </a:prstGeom>
        </p:spPr>
      </p:pic>
      <p:pic>
        <p:nvPicPr>
          <p:cNvPr id="3076" name="Picture 4" descr="Rock Pigeon | Celebrate Urban Birds">
            <a:extLst>
              <a:ext uri="{FF2B5EF4-FFF2-40B4-BE49-F238E27FC236}">
                <a16:creationId xmlns:a16="http://schemas.microsoft.com/office/drawing/2014/main" id="{C6812C34-7DC2-3B76-A891-15DE595FF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190" y="906113"/>
            <a:ext cx="5743795" cy="574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16430A-7CAD-ED62-B6C1-FC2401558B9B}"/>
              </a:ext>
            </a:extLst>
          </p:cNvPr>
          <p:cNvSpPr txBox="1"/>
          <p:nvPr/>
        </p:nvSpPr>
        <p:spPr>
          <a:xfrm>
            <a:off x="656507" y="6065133"/>
            <a:ext cx="1899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Rock Pigeon</a:t>
            </a:r>
          </a:p>
          <a:p>
            <a:r>
              <a:rPr lang="en-US" sz="1400" dirty="0"/>
              <a:t>Art by Liz Clayton Fuller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EF578FD-F354-3C47-C513-CE8C3ABE8CBF}"/>
              </a:ext>
            </a:extLst>
          </p:cNvPr>
          <p:cNvSpPr txBox="1"/>
          <p:nvPr/>
        </p:nvSpPr>
        <p:spPr>
          <a:xfrm>
            <a:off x="248190" y="1225846"/>
            <a:ext cx="4200414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What are the 6 features that make a bird a bird?</a:t>
            </a:r>
          </a:p>
        </p:txBody>
      </p:sp>
    </p:spTree>
    <p:extLst>
      <p:ext uri="{BB962C8B-B14F-4D97-AF65-F5344CB8AC3E}">
        <p14:creationId xmlns:p14="http://schemas.microsoft.com/office/powerpoint/2010/main" val="943483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BBF30EA8-BBBB-5045-A7E7-475ADE920254}"/>
              </a:ext>
            </a:extLst>
          </p:cNvPr>
          <p:cNvSpPr txBox="1">
            <a:spLocks/>
          </p:cNvSpPr>
          <p:nvPr/>
        </p:nvSpPr>
        <p:spPr>
          <a:xfrm>
            <a:off x="304289" y="-467621"/>
            <a:ext cx="5105400" cy="13737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are birds?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E266054-BD92-FD44-818E-4862F7E99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88" y="866594"/>
            <a:ext cx="4095072" cy="380037"/>
          </a:xfrm>
          <a:prstGeom prst="rect">
            <a:avLst/>
          </a:prstGeom>
        </p:spPr>
      </p:pic>
      <p:pic>
        <p:nvPicPr>
          <p:cNvPr id="3076" name="Picture 4" descr="Rock Pigeon | Celebrate Urban Birds">
            <a:extLst>
              <a:ext uri="{FF2B5EF4-FFF2-40B4-BE49-F238E27FC236}">
                <a16:creationId xmlns:a16="http://schemas.microsoft.com/office/drawing/2014/main" id="{C6812C34-7DC2-3B76-A891-15DE595FF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190" y="906113"/>
            <a:ext cx="5743795" cy="574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16430A-7CAD-ED62-B6C1-FC2401558B9B}"/>
              </a:ext>
            </a:extLst>
          </p:cNvPr>
          <p:cNvSpPr txBox="1"/>
          <p:nvPr/>
        </p:nvSpPr>
        <p:spPr>
          <a:xfrm>
            <a:off x="656507" y="6065133"/>
            <a:ext cx="1899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Rock Pigeon</a:t>
            </a:r>
          </a:p>
          <a:p>
            <a:r>
              <a:rPr lang="en-US" sz="1400" dirty="0"/>
              <a:t>Art by Liz Clayton Fuller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EF578FD-F354-3C47-C513-CE8C3ABE8CBF}"/>
              </a:ext>
            </a:extLst>
          </p:cNvPr>
          <p:cNvSpPr txBox="1"/>
          <p:nvPr/>
        </p:nvSpPr>
        <p:spPr>
          <a:xfrm>
            <a:off x="248190" y="1225846"/>
            <a:ext cx="4200414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What are the 6 features that make a bird a bird?</a:t>
            </a:r>
          </a:p>
        </p:txBody>
      </p:sp>
      <p:pic>
        <p:nvPicPr>
          <p:cNvPr id="3" name="Picture 10" descr="Bird wing shape is driven by environment and behavior • Earth.com">
            <a:extLst>
              <a:ext uri="{FF2B5EF4-FFF2-40B4-BE49-F238E27FC236}">
                <a16:creationId xmlns:a16="http://schemas.microsoft.com/office/drawing/2014/main" id="{D5E86EB0-6051-585C-FFC2-A75E8C3935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00017" y="214633"/>
            <a:ext cx="153631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TIME for Kids | Types of Beaks">
            <a:extLst>
              <a:ext uri="{FF2B5EF4-FFF2-40B4-BE49-F238E27FC236}">
                <a16:creationId xmlns:a16="http://schemas.microsoft.com/office/drawing/2014/main" id="{17389D4C-E0D2-89BA-DE49-24A468BE2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93856" y="2303058"/>
            <a:ext cx="1537788" cy="1538371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moire | Feather, Blue aesthetic, Blue bird">
            <a:extLst>
              <a:ext uri="{FF2B5EF4-FFF2-40B4-BE49-F238E27FC236}">
                <a16:creationId xmlns:a16="http://schemas.microsoft.com/office/drawing/2014/main" id="{23A474F7-D21E-5AEC-A1D7-431062878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2624">
            <a:off x="10402249" y="4651770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Why Do Birds Have Hollow Bones? It's Not to Make Them Lighter | Nature and  Wildlife | Discovery">
            <a:extLst>
              <a:ext uri="{FF2B5EF4-FFF2-40B4-BE49-F238E27FC236}">
                <a16:creationId xmlns:a16="http://schemas.microsoft.com/office/drawing/2014/main" id="{9A1709CF-168D-9965-F0D1-9DAA750FF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06514" y="2303058"/>
            <a:ext cx="1537296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Warm-blooded - Wikipedia">
            <a:extLst>
              <a:ext uri="{FF2B5EF4-FFF2-40B4-BE49-F238E27FC236}">
                <a16:creationId xmlns:a16="http://schemas.microsoft.com/office/drawing/2014/main" id="{54B4F2CB-D213-84DD-E9F6-6EED540AD9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93399" y="192540"/>
            <a:ext cx="1542426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497EE11A-DC75-9D52-AF09-CCFF98C16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94362" y="4651770"/>
            <a:ext cx="1537282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D3E64C-3C9C-E0B8-BD16-0877D8336EEE}"/>
              </a:ext>
            </a:extLst>
          </p:cNvPr>
          <p:cNvSpPr txBox="1"/>
          <p:nvPr/>
        </p:nvSpPr>
        <p:spPr>
          <a:xfrm>
            <a:off x="6464466" y="1693730"/>
            <a:ext cx="973343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Wings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CDF405-6D50-1360-D614-23F054B64B56}"/>
              </a:ext>
            </a:extLst>
          </p:cNvPr>
          <p:cNvSpPr txBox="1"/>
          <p:nvPr/>
        </p:nvSpPr>
        <p:spPr>
          <a:xfrm>
            <a:off x="6484182" y="3880497"/>
            <a:ext cx="933910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Beaks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F62514-175B-3943-7E96-F3D3C18F3205}"/>
              </a:ext>
            </a:extLst>
          </p:cNvPr>
          <p:cNvSpPr txBox="1"/>
          <p:nvPr/>
        </p:nvSpPr>
        <p:spPr>
          <a:xfrm>
            <a:off x="5721302" y="6256688"/>
            <a:ext cx="2546841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Hard-shelled Eggs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A546BA-28EC-3D02-E5FD-B7E7D1294F54}"/>
              </a:ext>
            </a:extLst>
          </p:cNvPr>
          <p:cNvSpPr txBox="1"/>
          <p:nvPr/>
        </p:nvSpPr>
        <p:spPr>
          <a:xfrm>
            <a:off x="10300838" y="6259408"/>
            <a:ext cx="1832361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Feathers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ED660F-1976-A2B7-B0A2-7852E3E34C9D}"/>
              </a:ext>
            </a:extLst>
          </p:cNvPr>
          <p:cNvSpPr txBox="1"/>
          <p:nvPr/>
        </p:nvSpPr>
        <p:spPr>
          <a:xfrm>
            <a:off x="7997460" y="1706547"/>
            <a:ext cx="213430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Warm-blooded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F13AB3-288D-5C8D-0543-841CED7085FB}"/>
              </a:ext>
            </a:extLst>
          </p:cNvPr>
          <p:cNvSpPr txBox="1"/>
          <p:nvPr/>
        </p:nvSpPr>
        <p:spPr>
          <a:xfrm>
            <a:off x="9964995" y="3796951"/>
            <a:ext cx="2287128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Lightweight Bones</a:t>
            </a:r>
          </a:p>
        </p:txBody>
      </p:sp>
      <p:pic>
        <p:nvPicPr>
          <p:cNvPr id="1028" name="Picture 4" descr="Is That Fur Real or Fake? | Born Free USA">
            <a:extLst>
              <a:ext uri="{FF2B5EF4-FFF2-40B4-BE49-F238E27FC236}">
                <a16:creationId xmlns:a16="http://schemas.microsoft.com/office/drawing/2014/main" id="{D2658777-8A6B-6DC3-541D-05D35E026A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63948" y="136927"/>
            <a:ext cx="1537788" cy="1538371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Are Teeth Made Of? and 10 other facts about teeth">
            <a:extLst>
              <a:ext uri="{FF2B5EF4-FFF2-40B4-BE49-F238E27FC236}">
                <a16:creationId xmlns:a16="http://schemas.microsoft.com/office/drawing/2014/main" id="{98659B7F-55E3-2752-4CF1-92305F78DACD}"/>
              </a:ext>
            </a:extLst>
          </p:cNvPr>
          <p:cNvPicPr>
            <a:picLocks noChangeArrowheads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8334" y="4651770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9E5D965-B8AE-D0CD-9B5C-7E6BE3EC0200}"/>
              </a:ext>
            </a:extLst>
          </p:cNvPr>
          <p:cNvSpPr txBox="1"/>
          <p:nvPr/>
        </p:nvSpPr>
        <p:spPr>
          <a:xfrm>
            <a:off x="8622037" y="6256689"/>
            <a:ext cx="891719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Teeth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67A10B-CB30-E8BC-FCEF-BB6E736832E9}"/>
              </a:ext>
            </a:extLst>
          </p:cNvPr>
          <p:cNvSpPr txBox="1"/>
          <p:nvPr/>
        </p:nvSpPr>
        <p:spPr>
          <a:xfrm>
            <a:off x="10750929" y="1693730"/>
            <a:ext cx="715260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Hair</a:t>
            </a:r>
          </a:p>
        </p:txBody>
      </p:sp>
      <p:pic>
        <p:nvPicPr>
          <p:cNvPr id="1032" name="Picture 8" descr="How are gills made more effective than the lungs at obtaining oxygen? -  Quora">
            <a:extLst>
              <a:ext uri="{FF2B5EF4-FFF2-40B4-BE49-F238E27FC236}">
                <a16:creationId xmlns:a16="http://schemas.microsoft.com/office/drawing/2014/main" id="{84878E69-B183-2093-F8C8-8A97BCE3A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8334" y="2303058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CA6201A-2F3F-D91C-3870-F57CD900962C}"/>
              </a:ext>
            </a:extLst>
          </p:cNvPr>
          <p:cNvSpPr txBox="1"/>
          <p:nvPr/>
        </p:nvSpPr>
        <p:spPr>
          <a:xfrm>
            <a:off x="8699768" y="3880496"/>
            <a:ext cx="729687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Gills</a:t>
            </a:r>
          </a:p>
        </p:txBody>
      </p:sp>
    </p:spTree>
    <p:extLst>
      <p:ext uri="{BB962C8B-B14F-4D97-AF65-F5344CB8AC3E}">
        <p14:creationId xmlns:p14="http://schemas.microsoft.com/office/powerpoint/2010/main" val="963157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BBF30EA8-BBBB-5045-A7E7-475ADE920254}"/>
              </a:ext>
            </a:extLst>
          </p:cNvPr>
          <p:cNvSpPr txBox="1">
            <a:spLocks/>
          </p:cNvSpPr>
          <p:nvPr/>
        </p:nvSpPr>
        <p:spPr>
          <a:xfrm>
            <a:off x="304289" y="-467621"/>
            <a:ext cx="5105400" cy="13737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are birds?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E266054-BD92-FD44-818E-4862F7E99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88" y="866594"/>
            <a:ext cx="4095072" cy="380037"/>
          </a:xfrm>
          <a:prstGeom prst="rect">
            <a:avLst/>
          </a:prstGeom>
        </p:spPr>
      </p:pic>
      <p:pic>
        <p:nvPicPr>
          <p:cNvPr id="3076" name="Picture 4" descr="Rock Pigeon | Celebrate Urban Birds">
            <a:extLst>
              <a:ext uri="{FF2B5EF4-FFF2-40B4-BE49-F238E27FC236}">
                <a16:creationId xmlns:a16="http://schemas.microsoft.com/office/drawing/2014/main" id="{C6812C34-7DC2-3B76-A891-15DE595FF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190" y="906113"/>
            <a:ext cx="5743795" cy="574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16430A-7CAD-ED62-B6C1-FC2401558B9B}"/>
              </a:ext>
            </a:extLst>
          </p:cNvPr>
          <p:cNvSpPr txBox="1"/>
          <p:nvPr/>
        </p:nvSpPr>
        <p:spPr>
          <a:xfrm>
            <a:off x="656507" y="6065133"/>
            <a:ext cx="1899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Rock Pigeon</a:t>
            </a:r>
          </a:p>
          <a:p>
            <a:r>
              <a:rPr lang="en-US" sz="1400" dirty="0"/>
              <a:t>Art by Liz Clayton Fuller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EF578FD-F354-3C47-C513-CE8C3ABE8CBF}"/>
              </a:ext>
            </a:extLst>
          </p:cNvPr>
          <p:cNvSpPr txBox="1"/>
          <p:nvPr/>
        </p:nvSpPr>
        <p:spPr>
          <a:xfrm>
            <a:off x="248190" y="1225846"/>
            <a:ext cx="4200414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What are the 6 features that make a bird a bird?</a:t>
            </a:r>
          </a:p>
        </p:txBody>
      </p:sp>
      <p:pic>
        <p:nvPicPr>
          <p:cNvPr id="3" name="Picture 10" descr="Bird wing shape is driven by environment and behavior • Earth.com">
            <a:extLst>
              <a:ext uri="{FF2B5EF4-FFF2-40B4-BE49-F238E27FC236}">
                <a16:creationId xmlns:a16="http://schemas.microsoft.com/office/drawing/2014/main" id="{D5E86EB0-6051-585C-FFC2-A75E8C3935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00017" y="214633"/>
            <a:ext cx="153631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TIME for Kids | Types of Beaks">
            <a:extLst>
              <a:ext uri="{FF2B5EF4-FFF2-40B4-BE49-F238E27FC236}">
                <a16:creationId xmlns:a16="http://schemas.microsoft.com/office/drawing/2014/main" id="{17389D4C-E0D2-89BA-DE49-24A468BE2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93856" y="2303058"/>
            <a:ext cx="1537788" cy="1538371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moire | Feather, Blue aesthetic, Blue bird">
            <a:extLst>
              <a:ext uri="{FF2B5EF4-FFF2-40B4-BE49-F238E27FC236}">
                <a16:creationId xmlns:a16="http://schemas.microsoft.com/office/drawing/2014/main" id="{23A474F7-D21E-5AEC-A1D7-431062878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2624">
            <a:off x="10402249" y="4651770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Why Do Birds Have Hollow Bones? It's Not to Make Them Lighter | Nature and  Wildlife | Discovery">
            <a:extLst>
              <a:ext uri="{FF2B5EF4-FFF2-40B4-BE49-F238E27FC236}">
                <a16:creationId xmlns:a16="http://schemas.microsoft.com/office/drawing/2014/main" id="{9A1709CF-168D-9965-F0D1-9DAA750FF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06514" y="2303058"/>
            <a:ext cx="1537296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Warm-blooded - Wikipedia">
            <a:extLst>
              <a:ext uri="{FF2B5EF4-FFF2-40B4-BE49-F238E27FC236}">
                <a16:creationId xmlns:a16="http://schemas.microsoft.com/office/drawing/2014/main" id="{54B4F2CB-D213-84DD-E9F6-6EED540AD9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93399" y="192540"/>
            <a:ext cx="1542426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497EE11A-DC75-9D52-AF09-CCFF98C16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94362" y="4656926"/>
            <a:ext cx="1537282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D3E64C-3C9C-E0B8-BD16-0877D8336EEE}"/>
              </a:ext>
            </a:extLst>
          </p:cNvPr>
          <p:cNvSpPr txBox="1"/>
          <p:nvPr/>
        </p:nvSpPr>
        <p:spPr>
          <a:xfrm>
            <a:off x="6464466" y="1693730"/>
            <a:ext cx="973343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Wings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CDF405-6D50-1360-D614-23F054B64B56}"/>
              </a:ext>
            </a:extLst>
          </p:cNvPr>
          <p:cNvSpPr txBox="1"/>
          <p:nvPr/>
        </p:nvSpPr>
        <p:spPr>
          <a:xfrm>
            <a:off x="6484182" y="3880497"/>
            <a:ext cx="933910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Beaks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F62514-175B-3943-7E96-F3D3C18F3205}"/>
              </a:ext>
            </a:extLst>
          </p:cNvPr>
          <p:cNvSpPr txBox="1"/>
          <p:nvPr/>
        </p:nvSpPr>
        <p:spPr>
          <a:xfrm>
            <a:off x="5721302" y="6256688"/>
            <a:ext cx="2546841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Hard-shelled Eggs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A546BA-28EC-3D02-E5FD-B7E7D1294F54}"/>
              </a:ext>
            </a:extLst>
          </p:cNvPr>
          <p:cNvSpPr txBox="1"/>
          <p:nvPr/>
        </p:nvSpPr>
        <p:spPr>
          <a:xfrm>
            <a:off x="10300838" y="6259408"/>
            <a:ext cx="1832361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Feathers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ED660F-1976-A2B7-B0A2-7852E3E34C9D}"/>
              </a:ext>
            </a:extLst>
          </p:cNvPr>
          <p:cNvSpPr txBox="1"/>
          <p:nvPr/>
        </p:nvSpPr>
        <p:spPr>
          <a:xfrm>
            <a:off x="7997460" y="1706547"/>
            <a:ext cx="213430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Warm-blooded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F13AB3-288D-5C8D-0543-841CED7085FB}"/>
              </a:ext>
            </a:extLst>
          </p:cNvPr>
          <p:cNvSpPr txBox="1"/>
          <p:nvPr/>
        </p:nvSpPr>
        <p:spPr>
          <a:xfrm>
            <a:off x="9964995" y="3796951"/>
            <a:ext cx="2287128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Lightweight Bones</a:t>
            </a:r>
          </a:p>
        </p:txBody>
      </p:sp>
      <p:pic>
        <p:nvPicPr>
          <p:cNvPr id="1028" name="Picture 4" descr="Is That Fur Real or Fake? | Born Free USA">
            <a:extLst>
              <a:ext uri="{FF2B5EF4-FFF2-40B4-BE49-F238E27FC236}">
                <a16:creationId xmlns:a16="http://schemas.microsoft.com/office/drawing/2014/main" id="{D2658777-8A6B-6DC3-541D-05D35E026A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63948" y="136927"/>
            <a:ext cx="1537788" cy="1538371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Are Teeth Made Of? and 10 other facts about teeth">
            <a:extLst>
              <a:ext uri="{FF2B5EF4-FFF2-40B4-BE49-F238E27FC236}">
                <a16:creationId xmlns:a16="http://schemas.microsoft.com/office/drawing/2014/main" id="{98659B7F-55E3-2752-4CF1-92305F78DACD}"/>
              </a:ext>
            </a:extLst>
          </p:cNvPr>
          <p:cNvPicPr>
            <a:picLocks noChangeArrowheads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8334" y="4651770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9E5D965-B8AE-D0CD-9B5C-7E6BE3EC0200}"/>
              </a:ext>
            </a:extLst>
          </p:cNvPr>
          <p:cNvSpPr txBox="1"/>
          <p:nvPr/>
        </p:nvSpPr>
        <p:spPr>
          <a:xfrm>
            <a:off x="8622037" y="6256689"/>
            <a:ext cx="891719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Teeth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67A10B-CB30-E8BC-FCEF-BB6E736832E9}"/>
              </a:ext>
            </a:extLst>
          </p:cNvPr>
          <p:cNvSpPr txBox="1"/>
          <p:nvPr/>
        </p:nvSpPr>
        <p:spPr>
          <a:xfrm>
            <a:off x="10750929" y="1693730"/>
            <a:ext cx="715260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Hair</a:t>
            </a:r>
          </a:p>
        </p:txBody>
      </p:sp>
      <p:pic>
        <p:nvPicPr>
          <p:cNvPr id="1032" name="Picture 8" descr="How are gills made more effective than the lungs at obtaining oxygen? -  Quora">
            <a:extLst>
              <a:ext uri="{FF2B5EF4-FFF2-40B4-BE49-F238E27FC236}">
                <a16:creationId xmlns:a16="http://schemas.microsoft.com/office/drawing/2014/main" id="{84878E69-B183-2093-F8C8-8A97BCE3A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8334" y="2303058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CA6201A-2F3F-D91C-3870-F57CD900962C}"/>
              </a:ext>
            </a:extLst>
          </p:cNvPr>
          <p:cNvSpPr txBox="1"/>
          <p:nvPr/>
        </p:nvSpPr>
        <p:spPr>
          <a:xfrm>
            <a:off x="8699768" y="3880496"/>
            <a:ext cx="729687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Gills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FEE93ED-4904-7E1E-3037-2C6424ED3FC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3469" y="173460"/>
            <a:ext cx="584200" cy="6477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1FCE1A-AFC5-426E-41F5-5A80788045A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10239" y="172951"/>
            <a:ext cx="584200" cy="647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C9A9AFD-D105-053B-F5B7-B6172C4FD54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2865" y="2211082"/>
            <a:ext cx="584200" cy="6477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C8E758-517B-9913-474A-4BA9C443F2F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92865" y="4646918"/>
            <a:ext cx="584200" cy="6477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C8398A3-694D-CADB-7030-ADE5AF18CD4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14743" y="2303058"/>
            <a:ext cx="584200" cy="6477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A9A96A-EA49-2EC0-1CE8-5C52363442E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214743" y="4640731"/>
            <a:ext cx="584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23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BBF30EA8-BBBB-5045-A7E7-475ADE920254}"/>
              </a:ext>
            </a:extLst>
          </p:cNvPr>
          <p:cNvSpPr txBox="1">
            <a:spLocks/>
          </p:cNvSpPr>
          <p:nvPr/>
        </p:nvSpPr>
        <p:spPr>
          <a:xfrm>
            <a:off x="304289" y="-467621"/>
            <a:ext cx="5105400" cy="13737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are birds?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E266054-BD92-FD44-818E-4862F7E99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88" y="866594"/>
            <a:ext cx="4095072" cy="380037"/>
          </a:xfrm>
          <a:prstGeom prst="rect">
            <a:avLst/>
          </a:prstGeom>
        </p:spPr>
      </p:pic>
      <p:pic>
        <p:nvPicPr>
          <p:cNvPr id="3076" name="Picture 4" descr="Rock Pigeon | Celebrate Urban Birds">
            <a:extLst>
              <a:ext uri="{FF2B5EF4-FFF2-40B4-BE49-F238E27FC236}">
                <a16:creationId xmlns:a16="http://schemas.microsoft.com/office/drawing/2014/main" id="{C6812C34-7DC2-3B76-A891-15DE595FF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190" y="906113"/>
            <a:ext cx="5743795" cy="574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16430A-7CAD-ED62-B6C1-FC2401558B9B}"/>
              </a:ext>
            </a:extLst>
          </p:cNvPr>
          <p:cNvSpPr txBox="1"/>
          <p:nvPr/>
        </p:nvSpPr>
        <p:spPr>
          <a:xfrm>
            <a:off x="656507" y="6065133"/>
            <a:ext cx="1899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Rock Pigeon</a:t>
            </a:r>
          </a:p>
          <a:p>
            <a:r>
              <a:rPr lang="en-US" sz="1400" dirty="0"/>
              <a:t>Art by Liz Clayton Fuller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EF578FD-F354-3C47-C513-CE8C3ABE8CBF}"/>
              </a:ext>
            </a:extLst>
          </p:cNvPr>
          <p:cNvSpPr txBox="1"/>
          <p:nvPr/>
        </p:nvSpPr>
        <p:spPr>
          <a:xfrm>
            <a:off x="248190" y="1225846"/>
            <a:ext cx="4200414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What are the 6 features that make a bird a bird?</a:t>
            </a:r>
          </a:p>
        </p:txBody>
      </p:sp>
      <p:pic>
        <p:nvPicPr>
          <p:cNvPr id="3" name="Picture 10" descr="Bird wing shape is driven by environment and behavior • Earth.com">
            <a:extLst>
              <a:ext uri="{FF2B5EF4-FFF2-40B4-BE49-F238E27FC236}">
                <a16:creationId xmlns:a16="http://schemas.microsoft.com/office/drawing/2014/main" id="{D5E86EB0-6051-585C-FFC2-A75E8C3935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00017" y="214633"/>
            <a:ext cx="153631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TIME for Kids | Types of Beaks">
            <a:extLst>
              <a:ext uri="{FF2B5EF4-FFF2-40B4-BE49-F238E27FC236}">
                <a16:creationId xmlns:a16="http://schemas.microsoft.com/office/drawing/2014/main" id="{17389D4C-E0D2-89BA-DE49-24A468BE2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93856" y="2303058"/>
            <a:ext cx="1537788" cy="1538371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moire | Feather, Blue aesthetic, Blue bird">
            <a:extLst>
              <a:ext uri="{FF2B5EF4-FFF2-40B4-BE49-F238E27FC236}">
                <a16:creationId xmlns:a16="http://schemas.microsoft.com/office/drawing/2014/main" id="{23A474F7-D21E-5AEC-A1D7-431062878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2624">
            <a:off x="10402249" y="4651770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Why Do Birds Have Hollow Bones? It's Not to Make Them Lighter | Nature and  Wildlife | Discovery">
            <a:extLst>
              <a:ext uri="{FF2B5EF4-FFF2-40B4-BE49-F238E27FC236}">
                <a16:creationId xmlns:a16="http://schemas.microsoft.com/office/drawing/2014/main" id="{9A1709CF-168D-9965-F0D1-9DAA750FF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06514" y="2303058"/>
            <a:ext cx="1537296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Warm-blooded - Wikipedia">
            <a:extLst>
              <a:ext uri="{FF2B5EF4-FFF2-40B4-BE49-F238E27FC236}">
                <a16:creationId xmlns:a16="http://schemas.microsoft.com/office/drawing/2014/main" id="{54B4F2CB-D213-84DD-E9F6-6EED540AD9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93399" y="192540"/>
            <a:ext cx="1542426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497EE11A-DC75-9D52-AF09-CCFF98C16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94362" y="4656926"/>
            <a:ext cx="1537282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D3E64C-3C9C-E0B8-BD16-0877D8336EEE}"/>
              </a:ext>
            </a:extLst>
          </p:cNvPr>
          <p:cNvSpPr txBox="1"/>
          <p:nvPr/>
        </p:nvSpPr>
        <p:spPr>
          <a:xfrm>
            <a:off x="6464466" y="1693730"/>
            <a:ext cx="973343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Wings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CDF405-6D50-1360-D614-23F054B64B56}"/>
              </a:ext>
            </a:extLst>
          </p:cNvPr>
          <p:cNvSpPr txBox="1"/>
          <p:nvPr/>
        </p:nvSpPr>
        <p:spPr>
          <a:xfrm>
            <a:off x="6484182" y="3880497"/>
            <a:ext cx="933910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Beaks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F62514-175B-3943-7E96-F3D3C18F3205}"/>
              </a:ext>
            </a:extLst>
          </p:cNvPr>
          <p:cNvSpPr txBox="1"/>
          <p:nvPr/>
        </p:nvSpPr>
        <p:spPr>
          <a:xfrm>
            <a:off x="5721302" y="6256688"/>
            <a:ext cx="2546841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Hard-shelled Eggs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A546BA-28EC-3D02-E5FD-B7E7D1294F54}"/>
              </a:ext>
            </a:extLst>
          </p:cNvPr>
          <p:cNvSpPr txBox="1"/>
          <p:nvPr/>
        </p:nvSpPr>
        <p:spPr>
          <a:xfrm>
            <a:off x="10300838" y="6259408"/>
            <a:ext cx="1832361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Feathers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ED660F-1976-A2B7-B0A2-7852E3E34C9D}"/>
              </a:ext>
            </a:extLst>
          </p:cNvPr>
          <p:cNvSpPr txBox="1"/>
          <p:nvPr/>
        </p:nvSpPr>
        <p:spPr>
          <a:xfrm>
            <a:off x="7997460" y="1706547"/>
            <a:ext cx="213430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Warm-blooded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F13AB3-288D-5C8D-0543-841CED7085FB}"/>
              </a:ext>
            </a:extLst>
          </p:cNvPr>
          <p:cNvSpPr txBox="1"/>
          <p:nvPr/>
        </p:nvSpPr>
        <p:spPr>
          <a:xfrm>
            <a:off x="9964995" y="3796951"/>
            <a:ext cx="2287128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Lightweight Bones</a:t>
            </a:r>
          </a:p>
        </p:txBody>
      </p:sp>
      <p:pic>
        <p:nvPicPr>
          <p:cNvPr id="1028" name="Picture 4" descr="Is That Fur Real or Fake? | Born Free USA">
            <a:extLst>
              <a:ext uri="{FF2B5EF4-FFF2-40B4-BE49-F238E27FC236}">
                <a16:creationId xmlns:a16="http://schemas.microsoft.com/office/drawing/2014/main" id="{D2658777-8A6B-6DC3-541D-05D35E026A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63948" y="136927"/>
            <a:ext cx="1537788" cy="1538371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Are Teeth Made Of? and 10 other facts about teeth">
            <a:extLst>
              <a:ext uri="{FF2B5EF4-FFF2-40B4-BE49-F238E27FC236}">
                <a16:creationId xmlns:a16="http://schemas.microsoft.com/office/drawing/2014/main" id="{98659B7F-55E3-2752-4CF1-92305F78DACD}"/>
              </a:ext>
            </a:extLst>
          </p:cNvPr>
          <p:cNvPicPr>
            <a:picLocks noChangeArrowheads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8334" y="4651770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9E5D965-B8AE-D0CD-9B5C-7E6BE3EC0200}"/>
              </a:ext>
            </a:extLst>
          </p:cNvPr>
          <p:cNvSpPr txBox="1"/>
          <p:nvPr/>
        </p:nvSpPr>
        <p:spPr>
          <a:xfrm>
            <a:off x="8622037" y="6256689"/>
            <a:ext cx="891719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Teeth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67A10B-CB30-E8BC-FCEF-BB6E736832E9}"/>
              </a:ext>
            </a:extLst>
          </p:cNvPr>
          <p:cNvSpPr txBox="1"/>
          <p:nvPr/>
        </p:nvSpPr>
        <p:spPr>
          <a:xfrm>
            <a:off x="10750929" y="1693730"/>
            <a:ext cx="715260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Hair</a:t>
            </a:r>
          </a:p>
        </p:txBody>
      </p:sp>
      <p:pic>
        <p:nvPicPr>
          <p:cNvPr id="1032" name="Picture 8" descr="How are gills made more effective than the lungs at obtaining oxygen? -  Quora">
            <a:extLst>
              <a:ext uri="{FF2B5EF4-FFF2-40B4-BE49-F238E27FC236}">
                <a16:creationId xmlns:a16="http://schemas.microsoft.com/office/drawing/2014/main" id="{84878E69-B183-2093-F8C8-8A97BCE3A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8334" y="2303058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CA6201A-2F3F-D91C-3870-F57CD900962C}"/>
              </a:ext>
            </a:extLst>
          </p:cNvPr>
          <p:cNvSpPr txBox="1"/>
          <p:nvPr/>
        </p:nvSpPr>
        <p:spPr>
          <a:xfrm>
            <a:off x="8699768" y="3880496"/>
            <a:ext cx="729687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Gills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FEE93ED-4904-7E1E-3037-2C6424ED3FC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3469" y="173460"/>
            <a:ext cx="584200" cy="6477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1FCE1A-AFC5-426E-41F5-5A80788045A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10239" y="172951"/>
            <a:ext cx="584200" cy="647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C9A9AFD-D105-053B-F5B7-B6172C4FD54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2865" y="2211082"/>
            <a:ext cx="584200" cy="6477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C8E758-517B-9913-474A-4BA9C443F2F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92865" y="4646918"/>
            <a:ext cx="584200" cy="6477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C8398A3-694D-CADB-7030-ADE5AF18CD4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14743" y="2303058"/>
            <a:ext cx="584200" cy="6477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A9A96A-EA49-2EC0-1CE8-5C52363442E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214743" y="4640731"/>
            <a:ext cx="584200" cy="6477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273D07D-DE77-808D-A56B-3222FC95136C}"/>
              </a:ext>
            </a:extLst>
          </p:cNvPr>
          <p:cNvSpPr txBox="1"/>
          <p:nvPr/>
        </p:nvSpPr>
        <p:spPr>
          <a:xfrm>
            <a:off x="223777" y="2298241"/>
            <a:ext cx="3715238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For more bird anatomy check out:</a:t>
            </a:r>
          </a:p>
          <a:p>
            <a:pPr algn="ctr"/>
            <a:r>
              <a:rPr lang="en-US" sz="2000" b="1" dirty="0">
                <a:hlinkClick r:id="rId20"/>
              </a:rPr>
              <a:t>All About Bird Anatomy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43156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29F4FEF-3F4E-4042-8E6D-C24E201FB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BF30EA8-BBBB-5045-A7E7-475ADE920254}"/>
              </a:ext>
            </a:extLst>
          </p:cNvPr>
          <p:cNvSpPr txBox="1">
            <a:spLocks/>
          </p:cNvSpPr>
          <p:nvPr/>
        </p:nvSpPr>
        <p:spPr>
          <a:xfrm>
            <a:off x="6925863" y="-298387"/>
            <a:ext cx="5105400" cy="13737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are birds?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5862" y="1373734"/>
            <a:ext cx="5105400" cy="3052757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400" b="1" dirty="0"/>
              <a:t>Birds are cool! </a:t>
            </a:r>
          </a:p>
          <a:p>
            <a:r>
              <a:rPr lang="en-US" sz="2400" dirty="0"/>
              <a:t>They’re actually feathered dinosaurs!</a:t>
            </a:r>
          </a:p>
          <a:p>
            <a:r>
              <a:rPr lang="en-US" sz="2400" dirty="0"/>
              <a:t>Evolved around 150 </a:t>
            </a:r>
            <a:r>
              <a:rPr lang="en-US" sz="2400" dirty="0" err="1"/>
              <a:t>mya</a:t>
            </a:r>
            <a:endParaRPr lang="en-US" sz="2400" dirty="0"/>
          </a:p>
          <a:p>
            <a:pPr lvl="1"/>
            <a:r>
              <a:rPr lang="en-US" sz="2000" dirty="0"/>
              <a:t>Earliest known bird is </a:t>
            </a:r>
            <a:r>
              <a:rPr lang="en-US" sz="2000" i="1" dirty="0"/>
              <a:t>Aurornis </a:t>
            </a:r>
            <a:r>
              <a:rPr lang="en-US" sz="2000" i="1" dirty="0" err="1"/>
              <a:t>xui</a:t>
            </a:r>
            <a:endParaRPr lang="en-US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E266054-BD92-FD44-818E-4862F7E99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5862" y="1035828"/>
            <a:ext cx="4095072" cy="380037"/>
          </a:xfrm>
          <a:prstGeom prst="rect">
            <a:avLst/>
          </a:prstGeom>
        </p:spPr>
      </p:pic>
      <p:pic>
        <p:nvPicPr>
          <p:cNvPr id="1028" name="Picture 4" descr="ArtStation - &quot;Prehistoric Planet&quot; Velociraptor and Ammonite(F)">
            <a:extLst>
              <a:ext uri="{FF2B5EF4-FFF2-40B4-BE49-F238E27FC236}">
                <a16:creationId xmlns:a16="http://schemas.microsoft.com/office/drawing/2014/main" id="{AA0A95D0-B983-D06E-06F4-9073E4F1D8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7704060" y="3389636"/>
            <a:ext cx="4487940" cy="3500454"/>
          </a:xfrm>
          <a:prstGeom prst="round1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3D6DBF-073C-DB1C-CD32-3F6A15B3AD8F}"/>
              </a:ext>
            </a:extLst>
          </p:cNvPr>
          <p:cNvSpPr txBox="1"/>
          <p:nvPr/>
        </p:nvSpPr>
        <p:spPr>
          <a:xfrm>
            <a:off x="4145841" y="6049048"/>
            <a:ext cx="341029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Velociraptor </a:t>
            </a:r>
            <a:r>
              <a:rPr lang="en-US" sz="2400" i="1" dirty="0" err="1"/>
              <a:t>mongoliensis</a:t>
            </a:r>
            <a:endParaRPr lang="en-US" sz="2400" i="1" dirty="0"/>
          </a:p>
          <a:p>
            <a:r>
              <a:rPr lang="en-US" sz="1400" dirty="0"/>
              <a:t>From: </a:t>
            </a:r>
            <a:r>
              <a:rPr lang="en-US" sz="1400" i="1" dirty="0"/>
              <a:t>Prehistoric Planet</a:t>
            </a:r>
            <a:endParaRPr lang="en-US" sz="1400" dirty="0"/>
          </a:p>
        </p:txBody>
      </p:sp>
      <p:pic>
        <p:nvPicPr>
          <p:cNvPr id="1030" name="Picture 6" descr="Aurornis Pictures &amp; Facts - The Dinosaur Database">
            <a:extLst>
              <a:ext uri="{FF2B5EF4-FFF2-40B4-BE49-F238E27FC236}">
                <a16:creationId xmlns:a16="http://schemas.microsoft.com/office/drawing/2014/main" id="{B63D8408-1EB9-0580-2E72-AB6421D81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999" y="131844"/>
            <a:ext cx="5893477" cy="423258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02CB6E-2F96-D536-990F-B7AF0C6DA97B}"/>
              </a:ext>
            </a:extLst>
          </p:cNvPr>
          <p:cNvSpPr txBox="1"/>
          <p:nvPr/>
        </p:nvSpPr>
        <p:spPr>
          <a:xfrm>
            <a:off x="1478497" y="4496276"/>
            <a:ext cx="166924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Aurornis </a:t>
            </a:r>
            <a:r>
              <a:rPr lang="en-US" sz="2400" i="1" dirty="0" err="1"/>
              <a:t>xui</a:t>
            </a:r>
            <a:endParaRPr lang="en-US" sz="2400" i="1" dirty="0"/>
          </a:p>
          <a:p>
            <a:r>
              <a:rPr lang="en-US" sz="1400" dirty="0"/>
              <a:t>Art: Masato Hattori</a:t>
            </a:r>
          </a:p>
        </p:txBody>
      </p:sp>
    </p:spTree>
    <p:extLst>
      <p:ext uri="{BB962C8B-B14F-4D97-AF65-F5344CB8AC3E}">
        <p14:creationId xmlns:p14="http://schemas.microsoft.com/office/powerpoint/2010/main" val="2454410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latin typeface="+mj-lt"/>
                <a:ea typeface="+mj-ea"/>
                <a:cs typeface="+mj-cs"/>
              </a:rPr>
              <a:t>What are birds?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dirty="0"/>
              <a:t>Birds are diverse!</a:t>
            </a:r>
          </a:p>
          <a:p>
            <a:pPr marL="0" indent="0">
              <a:buNone/>
            </a:pPr>
            <a:endParaRPr lang="en-US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2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8200" name="Picture 8" descr="Great horned owl - Wikipedia">
            <a:extLst>
              <a:ext uri="{FF2B5EF4-FFF2-40B4-BE49-F238E27FC236}">
                <a16:creationId xmlns:a16="http://schemas.microsoft.com/office/drawing/2014/main" id="{1CFC2BEE-41C2-4844-B0B5-94EC138A2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5021993" y="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CF39C0C0-CF9F-9943-B77E-416528A2A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"/>
          <a:stretch/>
        </p:blipFill>
        <p:spPr bwMode="auto"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04_WeirdestBirds__KingOfSaxonyBirdOfParadise_shutterstock_1709153275">
            <a:extLst>
              <a:ext uri="{FF2B5EF4-FFF2-40B4-BE49-F238E27FC236}">
                <a16:creationId xmlns:a16="http://schemas.microsoft.com/office/drawing/2014/main" id="{15F69272-1A99-5B45-A8A0-BA7F2722D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The Cassowary Is the World's Most Dangerous Bird | HowStuffWorks">
            <a:extLst>
              <a:ext uri="{FF2B5EF4-FFF2-40B4-BE49-F238E27FC236}">
                <a16:creationId xmlns:a16="http://schemas.microsoft.com/office/drawing/2014/main" id="{1C2FF566-B56D-054C-84E8-C7BF1E783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FBFE9D2-6BA7-5845-B7BF-95EABAFF98FB}"/>
              </a:ext>
            </a:extLst>
          </p:cNvPr>
          <p:cNvSpPr txBox="1"/>
          <p:nvPr/>
        </p:nvSpPr>
        <p:spPr>
          <a:xfrm>
            <a:off x="8248937" y="0"/>
            <a:ext cx="3313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King of Saxony Bird of Paradise</a:t>
            </a:r>
          </a:p>
          <a:p>
            <a:r>
              <a:rPr lang="en-CA" sz="1000" dirty="0"/>
              <a:t>Photo: Rich </a:t>
            </a:r>
            <a:r>
              <a:rPr lang="en-CA" sz="1000" dirty="0" err="1"/>
              <a:t>Lindie</a:t>
            </a:r>
            <a:endParaRPr lang="en-CA" sz="1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62B5D6-D95F-A647-A3DA-E4E7B5467EA9}"/>
              </a:ext>
            </a:extLst>
          </p:cNvPr>
          <p:cNvSpPr txBox="1"/>
          <p:nvPr/>
        </p:nvSpPr>
        <p:spPr>
          <a:xfrm>
            <a:off x="8402836" y="6334770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Cassowary</a:t>
            </a:r>
          </a:p>
          <a:p>
            <a:r>
              <a:rPr lang="en-US" sz="1000" dirty="0">
                <a:solidFill>
                  <a:schemeClr val="bg1"/>
                </a:solidFill>
              </a:rPr>
              <a:t>Photo: Henry Cook/Getty Images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E0D8A0-B0DA-314F-9252-21D32BBC37C8}"/>
              </a:ext>
            </a:extLst>
          </p:cNvPr>
          <p:cNvSpPr txBox="1"/>
          <p:nvPr/>
        </p:nvSpPr>
        <p:spPr>
          <a:xfrm>
            <a:off x="5090151" y="0"/>
            <a:ext cx="1889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Great Horned Owl</a:t>
            </a:r>
          </a:p>
          <a:p>
            <a:r>
              <a:rPr lang="en-US" sz="1000" dirty="0">
                <a:solidFill>
                  <a:schemeClr val="bg1"/>
                </a:solidFill>
              </a:rPr>
              <a:t>Photo: </a:t>
            </a:r>
            <a:r>
              <a:rPr lang="en-CA" sz="1000" dirty="0">
                <a:solidFill>
                  <a:schemeClr val="bg1"/>
                </a:solidFill>
              </a:rPr>
              <a:t>Greg Hume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89A69A5-F757-DC47-8264-FF9478A8F5D4}"/>
              </a:ext>
            </a:extLst>
          </p:cNvPr>
          <p:cNvSpPr txBox="1"/>
          <p:nvPr/>
        </p:nvSpPr>
        <p:spPr>
          <a:xfrm>
            <a:off x="5018943" y="3805120"/>
            <a:ext cx="18899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Emperor Penguins</a:t>
            </a:r>
          </a:p>
          <a:p>
            <a:r>
              <a:rPr lang="en-US" sz="1000" dirty="0"/>
              <a:t>Photo: Ian Duffy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3E5A390-55FD-0A45-B211-A82024E89E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320" y="2264771"/>
            <a:ext cx="4095072" cy="3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0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latin typeface="+mj-lt"/>
                <a:ea typeface="+mj-ea"/>
                <a:cs typeface="+mj-cs"/>
              </a:rPr>
              <a:t>What are birds?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dirty="0"/>
              <a:t>Birds are diverse!</a:t>
            </a:r>
          </a:p>
          <a:p>
            <a:r>
              <a:rPr lang="en-US" sz="2200" dirty="0"/>
              <a:t>There are over 10,000 different species!</a:t>
            </a:r>
          </a:p>
          <a:p>
            <a:endParaRPr lang="en-US" sz="22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2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8200" name="Picture 8" descr="Great horned owl - Wikipedia">
            <a:extLst>
              <a:ext uri="{FF2B5EF4-FFF2-40B4-BE49-F238E27FC236}">
                <a16:creationId xmlns:a16="http://schemas.microsoft.com/office/drawing/2014/main" id="{1CFC2BEE-41C2-4844-B0B5-94EC138A2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5021993" y="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CF39C0C0-CF9F-9943-B77E-416528A2A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"/>
          <a:stretch/>
        </p:blipFill>
        <p:spPr bwMode="auto"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04_WeirdestBirds__KingOfSaxonyBirdOfParadise_shutterstock_1709153275">
            <a:extLst>
              <a:ext uri="{FF2B5EF4-FFF2-40B4-BE49-F238E27FC236}">
                <a16:creationId xmlns:a16="http://schemas.microsoft.com/office/drawing/2014/main" id="{15F69272-1A99-5B45-A8A0-BA7F2722D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The Cassowary Is the World's Most Dangerous Bird | HowStuffWorks">
            <a:extLst>
              <a:ext uri="{FF2B5EF4-FFF2-40B4-BE49-F238E27FC236}">
                <a16:creationId xmlns:a16="http://schemas.microsoft.com/office/drawing/2014/main" id="{1C2FF566-B56D-054C-84E8-C7BF1E783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FBFE9D2-6BA7-5845-B7BF-95EABAFF98FB}"/>
              </a:ext>
            </a:extLst>
          </p:cNvPr>
          <p:cNvSpPr txBox="1"/>
          <p:nvPr/>
        </p:nvSpPr>
        <p:spPr>
          <a:xfrm>
            <a:off x="8248937" y="0"/>
            <a:ext cx="3313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King of Saxony Bird of Paradise</a:t>
            </a:r>
          </a:p>
          <a:p>
            <a:r>
              <a:rPr lang="en-CA" sz="1000" dirty="0"/>
              <a:t>Photo: Rich </a:t>
            </a:r>
            <a:r>
              <a:rPr lang="en-CA" sz="1000" dirty="0" err="1"/>
              <a:t>Lindie</a:t>
            </a:r>
            <a:endParaRPr lang="en-CA" sz="1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62B5D6-D95F-A647-A3DA-E4E7B5467EA9}"/>
              </a:ext>
            </a:extLst>
          </p:cNvPr>
          <p:cNvSpPr txBox="1"/>
          <p:nvPr/>
        </p:nvSpPr>
        <p:spPr>
          <a:xfrm>
            <a:off x="8402836" y="6334770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Cassowary</a:t>
            </a:r>
          </a:p>
          <a:p>
            <a:r>
              <a:rPr lang="en-US" sz="1000" dirty="0">
                <a:solidFill>
                  <a:schemeClr val="bg1"/>
                </a:solidFill>
              </a:rPr>
              <a:t>Photo: Henry Cook/Getty Images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E0D8A0-B0DA-314F-9252-21D32BBC37C8}"/>
              </a:ext>
            </a:extLst>
          </p:cNvPr>
          <p:cNvSpPr txBox="1"/>
          <p:nvPr/>
        </p:nvSpPr>
        <p:spPr>
          <a:xfrm>
            <a:off x="5090151" y="0"/>
            <a:ext cx="1889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Great Horned Owl</a:t>
            </a:r>
          </a:p>
          <a:p>
            <a:r>
              <a:rPr lang="en-US" sz="1000" dirty="0">
                <a:solidFill>
                  <a:schemeClr val="bg1"/>
                </a:solidFill>
              </a:rPr>
              <a:t>Photo: </a:t>
            </a:r>
            <a:r>
              <a:rPr lang="en-CA" sz="1000" dirty="0">
                <a:solidFill>
                  <a:schemeClr val="bg1"/>
                </a:solidFill>
              </a:rPr>
              <a:t>Greg Hume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B3BA49-C753-5641-93AB-848A737473D2}"/>
              </a:ext>
            </a:extLst>
          </p:cNvPr>
          <p:cNvSpPr txBox="1"/>
          <p:nvPr/>
        </p:nvSpPr>
        <p:spPr>
          <a:xfrm>
            <a:off x="5018943" y="3805120"/>
            <a:ext cx="18899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Emperor Penguins</a:t>
            </a:r>
          </a:p>
          <a:p>
            <a:r>
              <a:rPr lang="en-US" sz="1000" dirty="0"/>
              <a:t>Photo: Ian Duffy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1BFAF0-CC2F-214D-B8D2-6CF105D90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320" y="2264771"/>
            <a:ext cx="4095072" cy="3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1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latin typeface="+mj-lt"/>
                <a:ea typeface="+mj-ea"/>
                <a:cs typeface="+mj-cs"/>
              </a:rPr>
              <a:t>What are birds?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kern="1200" dirty="0">
                <a:latin typeface="+mn-lt"/>
                <a:ea typeface="+mn-ea"/>
                <a:cs typeface="+mn-cs"/>
              </a:rPr>
              <a:t>Birds are diverse!</a:t>
            </a:r>
          </a:p>
          <a:p>
            <a:r>
              <a:rPr lang="en-US" sz="2200" dirty="0"/>
              <a:t>There are over 10,000 different species!</a:t>
            </a:r>
          </a:p>
          <a:p>
            <a:r>
              <a:rPr lang="en-US" sz="2200" dirty="0"/>
              <a:t>They are found on every continent</a:t>
            </a:r>
          </a:p>
          <a:p>
            <a:endParaRPr lang="en-US" sz="22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2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8200" name="Picture 8" descr="Great horned owl - Wikipedia">
            <a:extLst>
              <a:ext uri="{FF2B5EF4-FFF2-40B4-BE49-F238E27FC236}">
                <a16:creationId xmlns:a16="http://schemas.microsoft.com/office/drawing/2014/main" id="{1CFC2BEE-41C2-4844-B0B5-94EC138A2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5021993" y="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CF39C0C0-CF9F-9943-B77E-416528A2A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"/>
          <a:stretch/>
        </p:blipFill>
        <p:spPr bwMode="auto"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04_WeirdestBirds__KingOfSaxonyBirdOfParadise_shutterstock_1709153275">
            <a:extLst>
              <a:ext uri="{FF2B5EF4-FFF2-40B4-BE49-F238E27FC236}">
                <a16:creationId xmlns:a16="http://schemas.microsoft.com/office/drawing/2014/main" id="{15F69272-1A99-5B45-A8A0-BA7F2722D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The Cassowary Is the World's Most Dangerous Bird | HowStuffWorks">
            <a:extLst>
              <a:ext uri="{FF2B5EF4-FFF2-40B4-BE49-F238E27FC236}">
                <a16:creationId xmlns:a16="http://schemas.microsoft.com/office/drawing/2014/main" id="{1C2FF566-B56D-054C-84E8-C7BF1E783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FBFE9D2-6BA7-5845-B7BF-95EABAFF98FB}"/>
              </a:ext>
            </a:extLst>
          </p:cNvPr>
          <p:cNvSpPr txBox="1"/>
          <p:nvPr/>
        </p:nvSpPr>
        <p:spPr>
          <a:xfrm>
            <a:off x="8248937" y="0"/>
            <a:ext cx="3313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King of Saxony Bird of Paradise</a:t>
            </a:r>
          </a:p>
          <a:p>
            <a:r>
              <a:rPr lang="en-CA" sz="1000" dirty="0"/>
              <a:t>Photo: Rich </a:t>
            </a:r>
            <a:r>
              <a:rPr lang="en-CA" sz="1000" dirty="0" err="1"/>
              <a:t>Lindie</a:t>
            </a:r>
            <a:endParaRPr lang="en-CA" sz="1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62B5D6-D95F-A647-A3DA-E4E7B5467EA9}"/>
              </a:ext>
            </a:extLst>
          </p:cNvPr>
          <p:cNvSpPr txBox="1"/>
          <p:nvPr/>
        </p:nvSpPr>
        <p:spPr>
          <a:xfrm>
            <a:off x="8402836" y="6334770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Cassowary</a:t>
            </a:r>
          </a:p>
          <a:p>
            <a:r>
              <a:rPr lang="en-US" sz="1000" dirty="0">
                <a:solidFill>
                  <a:schemeClr val="bg1"/>
                </a:solidFill>
              </a:rPr>
              <a:t>Photo: Henry Cook/Getty Images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E0D8A0-B0DA-314F-9252-21D32BBC37C8}"/>
              </a:ext>
            </a:extLst>
          </p:cNvPr>
          <p:cNvSpPr txBox="1"/>
          <p:nvPr/>
        </p:nvSpPr>
        <p:spPr>
          <a:xfrm>
            <a:off x="5090151" y="0"/>
            <a:ext cx="1889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Great Horned Owl</a:t>
            </a:r>
          </a:p>
          <a:p>
            <a:r>
              <a:rPr lang="en-US" sz="1000" dirty="0">
                <a:solidFill>
                  <a:schemeClr val="bg1"/>
                </a:solidFill>
              </a:rPr>
              <a:t>Photo: </a:t>
            </a:r>
            <a:r>
              <a:rPr lang="en-CA" sz="1000" dirty="0">
                <a:solidFill>
                  <a:schemeClr val="bg1"/>
                </a:solidFill>
              </a:rPr>
              <a:t>Greg Hume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1BFAF0-CC2F-214D-B8D2-6CF105D90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320" y="2264771"/>
            <a:ext cx="4095072" cy="3800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BBE2CA2-999E-B043-B3D4-50FB70AB83EF}"/>
              </a:ext>
            </a:extLst>
          </p:cNvPr>
          <p:cNvSpPr txBox="1"/>
          <p:nvPr/>
        </p:nvSpPr>
        <p:spPr>
          <a:xfrm>
            <a:off x="5018943" y="3805120"/>
            <a:ext cx="18899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Emperor Penguins</a:t>
            </a:r>
          </a:p>
          <a:p>
            <a:r>
              <a:rPr lang="en-US" sz="1000" dirty="0"/>
              <a:t>Photo: Ian Duffy</a:t>
            </a:r>
          </a:p>
        </p:txBody>
      </p:sp>
    </p:spTree>
    <p:extLst>
      <p:ext uri="{BB962C8B-B14F-4D97-AF65-F5344CB8AC3E}">
        <p14:creationId xmlns:p14="http://schemas.microsoft.com/office/powerpoint/2010/main" val="1373176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latin typeface="+mj-lt"/>
                <a:ea typeface="+mj-ea"/>
                <a:cs typeface="+mj-cs"/>
              </a:rPr>
              <a:t>What are birds?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kern="1200" dirty="0">
                <a:latin typeface="+mn-lt"/>
                <a:ea typeface="+mn-ea"/>
                <a:cs typeface="+mn-cs"/>
              </a:rPr>
              <a:t>Birds are diverse!</a:t>
            </a:r>
          </a:p>
          <a:p>
            <a:r>
              <a:rPr lang="en-US" sz="2200" dirty="0"/>
              <a:t>There are over 10,000 different species!</a:t>
            </a:r>
          </a:p>
          <a:p>
            <a:r>
              <a:rPr lang="en-US" sz="2200" dirty="0"/>
              <a:t>They are found on every continent</a:t>
            </a:r>
          </a:p>
          <a:p>
            <a:r>
              <a:rPr lang="en-US" sz="2200" dirty="0"/>
              <a:t>What are some birds that you have seen?</a:t>
            </a:r>
          </a:p>
          <a:p>
            <a:endParaRPr lang="en-US" sz="22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2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8200" name="Picture 8" descr="Great horned owl - Wikipedia">
            <a:extLst>
              <a:ext uri="{FF2B5EF4-FFF2-40B4-BE49-F238E27FC236}">
                <a16:creationId xmlns:a16="http://schemas.microsoft.com/office/drawing/2014/main" id="{1CFC2BEE-41C2-4844-B0B5-94EC138A2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5021993" y="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CF39C0C0-CF9F-9943-B77E-416528A2A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"/>
          <a:stretch/>
        </p:blipFill>
        <p:spPr bwMode="auto"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04_WeirdestBirds__KingOfSaxonyBirdOfParadise_shutterstock_1709153275">
            <a:extLst>
              <a:ext uri="{FF2B5EF4-FFF2-40B4-BE49-F238E27FC236}">
                <a16:creationId xmlns:a16="http://schemas.microsoft.com/office/drawing/2014/main" id="{15F69272-1A99-5B45-A8A0-BA7F2722D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The Cassowary Is the World's Most Dangerous Bird | HowStuffWorks">
            <a:extLst>
              <a:ext uri="{FF2B5EF4-FFF2-40B4-BE49-F238E27FC236}">
                <a16:creationId xmlns:a16="http://schemas.microsoft.com/office/drawing/2014/main" id="{1C2FF566-B56D-054C-84E8-C7BF1E783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FBFE9D2-6BA7-5845-B7BF-95EABAFF98FB}"/>
              </a:ext>
            </a:extLst>
          </p:cNvPr>
          <p:cNvSpPr txBox="1"/>
          <p:nvPr/>
        </p:nvSpPr>
        <p:spPr>
          <a:xfrm>
            <a:off x="8248937" y="0"/>
            <a:ext cx="3313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King of Saxony Bird of Paradise</a:t>
            </a:r>
          </a:p>
          <a:p>
            <a:r>
              <a:rPr lang="en-CA" sz="1000" dirty="0"/>
              <a:t>Photo: Rich </a:t>
            </a:r>
            <a:r>
              <a:rPr lang="en-CA" sz="1000" dirty="0" err="1"/>
              <a:t>Lindie</a:t>
            </a:r>
            <a:endParaRPr lang="en-CA" sz="1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62B5D6-D95F-A647-A3DA-E4E7B5467EA9}"/>
              </a:ext>
            </a:extLst>
          </p:cNvPr>
          <p:cNvSpPr txBox="1"/>
          <p:nvPr/>
        </p:nvSpPr>
        <p:spPr>
          <a:xfrm>
            <a:off x="8402836" y="6334770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Cassowary</a:t>
            </a:r>
          </a:p>
          <a:p>
            <a:r>
              <a:rPr lang="en-US" sz="1000" dirty="0">
                <a:solidFill>
                  <a:schemeClr val="bg1"/>
                </a:solidFill>
              </a:rPr>
              <a:t>Photo: Henry Cook/Getty Images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E0D8A0-B0DA-314F-9252-21D32BBC37C8}"/>
              </a:ext>
            </a:extLst>
          </p:cNvPr>
          <p:cNvSpPr txBox="1"/>
          <p:nvPr/>
        </p:nvSpPr>
        <p:spPr>
          <a:xfrm>
            <a:off x="5090151" y="0"/>
            <a:ext cx="1889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Great Horned Owl</a:t>
            </a:r>
          </a:p>
          <a:p>
            <a:r>
              <a:rPr lang="en-US" sz="1000" dirty="0">
                <a:solidFill>
                  <a:schemeClr val="bg1"/>
                </a:solidFill>
              </a:rPr>
              <a:t>Photo: </a:t>
            </a:r>
            <a:r>
              <a:rPr lang="en-CA" sz="1000" dirty="0">
                <a:solidFill>
                  <a:schemeClr val="bg1"/>
                </a:solidFill>
              </a:rPr>
              <a:t>Greg Hume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1BFAF0-CC2F-214D-B8D2-6CF105D90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320" y="2264771"/>
            <a:ext cx="4095072" cy="3800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BBE2CA2-999E-B043-B3D4-50FB70AB83EF}"/>
              </a:ext>
            </a:extLst>
          </p:cNvPr>
          <p:cNvSpPr txBox="1"/>
          <p:nvPr/>
        </p:nvSpPr>
        <p:spPr>
          <a:xfrm>
            <a:off x="5018943" y="3805120"/>
            <a:ext cx="18899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Emperor Penguins</a:t>
            </a:r>
          </a:p>
          <a:p>
            <a:r>
              <a:rPr lang="en-US" sz="1000" dirty="0"/>
              <a:t>Photo: Ian Duffy</a:t>
            </a:r>
          </a:p>
        </p:txBody>
      </p:sp>
    </p:spTree>
    <p:extLst>
      <p:ext uri="{BB962C8B-B14F-4D97-AF65-F5344CB8AC3E}">
        <p14:creationId xmlns:p14="http://schemas.microsoft.com/office/powerpoint/2010/main" val="483373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latin typeface="+mj-lt"/>
                <a:ea typeface="+mj-ea"/>
                <a:cs typeface="+mj-cs"/>
              </a:rPr>
              <a:t>What are birds?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kern="1200" dirty="0">
                <a:latin typeface="+mn-lt"/>
                <a:ea typeface="+mn-ea"/>
                <a:cs typeface="+mn-cs"/>
              </a:rPr>
              <a:t>Birds are diverse!</a:t>
            </a:r>
          </a:p>
          <a:p>
            <a:r>
              <a:rPr lang="en-US" sz="2200" dirty="0"/>
              <a:t>There are over 10,000 different species!</a:t>
            </a:r>
          </a:p>
          <a:p>
            <a:r>
              <a:rPr lang="en-US" sz="2200" dirty="0"/>
              <a:t>They are found on every continent</a:t>
            </a:r>
          </a:p>
          <a:p>
            <a:r>
              <a:rPr lang="en-US" sz="2200" dirty="0"/>
              <a:t>What are some birds that you have seen?</a:t>
            </a:r>
          </a:p>
          <a:p>
            <a:endParaRPr lang="en-US" sz="22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2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1BFAF0-CC2F-214D-B8D2-6CF105D90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20" y="2264771"/>
            <a:ext cx="4095072" cy="380037"/>
          </a:xfrm>
          <a:prstGeom prst="rect">
            <a:avLst/>
          </a:prstGeom>
        </p:spPr>
      </p:pic>
      <p:pic>
        <p:nvPicPr>
          <p:cNvPr id="2050" name="Picture 2" descr="Black-capped Chickadee Identification, All About Birds, Cornell Lab of  Ornithology">
            <a:extLst>
              <a:ext uri="{FF2B5EF4-FFF2-40B4-BE49-F238E27FC236}">
                <a16:creationId xmlns:a16="http://schemas.microsoft.com/office/drawing/2014/main" id="{72DF39A5-65A4-06CA-472A-7736F1891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4121" y="48661"/>
            <a:ext cx="4906105" cy="259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1E2F03-8000-6A29-8F0B-6E5BA022976B}"/>
              </a:ext>
            </a:extLst>
          </p:cNvPr>
          <p:cNvSpPr txBox="1"/>
          <p:nvPr/>
        </p:nvSpPr>
        <p:spPr>
          <a:xfrm>
            <a:off x="8814760" y="2650139"/>
            <a:ext cx="2436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Black-capped Chickadee</a:t>
            </a:r>
          </a:p>
          <a:p>
            <a:r>
              <a:rPr lang="en-US" dirty="0"/>
              <a:t>Photo: Linda Petersen</a:t>
            </a:r>
          </a:p>
        </p:txBody>
      </p:sp>
      <p:pic>
        <p:nvPicPr>
          <p:cNvPr id="2052" name="Picture 4" descr="Contact us - City of Guelph">
            <a:extLst>
              <a:ext uri="{FF2B5EF4-FFF2-40B4-BE49-F238E27FC236}">
                <a16:creationId xmlns:a16="http://schemas.microsoft.com/office/drawing/2014/main" id="{6D7EDDEE-1F7D-6E2B-763E-A9752686A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7571" y="1811530"/>
            <a:ext cx="3486612" cy="122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ommon Loon - eBird">
            <a:extLst>
              <a:ext uri="{FF2B5EF4-FFF2-40B4-BE49-F238E27FC236}">
                <a16:creationId xmlns:a16="http://schemas.microsoft.com/office/drawing/2014/main" id="{049F60B0-4594-8DAC-2B93-973BEA3B14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4122" y="3406113"/>
            <a:ext cx="4906104" cy="278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DF1105-35D0-88D6-1116-64E311425BD8}"/>
              </a:ext>
            </a:extLst>
          </p:cNvPr>
          <p:cNvSpPr txBox="1"/>
          <p:nvPr/>
        </p:nvSpPr>
        <p:spPr>
          <a:xfrm>
            <a:off x="8281539" y="6211669"/>
            <a:ext cx="2928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Common Loon</a:t>
            </a:r>
          </a:p>
          <a:p>
            <a:r>
              <a:rPr lang="en-US" dirty="0"/>
              <a:t>Photo: </a:t>
            </a:r>
            <a:r>
              <a:rPr lang="en-CA" dirty="0"/>
              <a:t>Christian </a:t>
            </a:r>
            <a:r>
              <a:rPr lang="en-CA" dirty="0" err="1"/>
              <a:t>Hagenlocher</a:t>
            </a:r>
            <a:endParaRPr lang="en-US" dirty="0"/>
          </a:p>
        </p:txBody>
      </p:sp>
      <p:pic>
        <p:nvPicPr>
          <p:cNvPr id="2058" name="Picture 10" descr="flag of Ontario | Canadian provincial flag | Britannica">
            <a:extLst>
              <a:ext uri="{FF2B5EF4-FFF2-40B4-BE49-F238E27FC236}">
                <a16:creationId xmlns:a16="http://schemas.microsoft.com/office/drawing/2014/main" id="{C6E958D2-AC95-D3D3-5AE5-A76DB1B3B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8060" y="5454812"/>
            <a:ext cx="2552842" cy="127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509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>
            <a:normAutofit/>
          </a:bodyPr>
          <a:lstStyle/>
          <a:p>
            <a:r>
              <a:rPr lang="en-US" dirty="0"/>
              <a:t>What are birds?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5926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Birds are important</a:t>
            </a:r>
          </a:p>
          <a:p>
            <a:pPr marL="0" indent="0">
              <a:buNone/>
            </a:pPr>
            <a:r>
              <a:rPr lang="en-US" sz="2400" i="1" dirty="0"/>
              <a:t>Can you think of any reasons why?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0FDC6BE9-3148-6345-B03E-3F9951E8E3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 bwMode="auto"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uby-throated Hummingbird">
            <a:extLst>
              <a:ext uri="{FF2B5EF4-FFF2-40B4-BE49-F238E27FC236}">
                <a16:creationId xmlns:a16="http://schemas.microsoft.com/office/drawing/2014/main" id="{36E740AC-3640-1B49-A145-ADDC5E28FF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urkey Vulture Adult (Northern)">
            <a:extLst>
              <a:ext uri="{FF2B5EF4-FFF2-40B4-BE49-F238E27FC236}">
                <a16:creationId xmlns:a16="http://schemas.microsoft.com/office/drawing/2014/main" id="{74BD1C6F-A2BD-124A-8897-E4C58DBF88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E31BB1B-F8B0-CD41-8FBB-858207071741}"/>
              </a:ext>
            </a:extLst>
          </p:cNvPr>
          <p:cNvSpPr txBox="1"/>
          <p:nvPr/>
        </p:nvSpPr>
        <p:spPr>
          <a:xfrm>
            <a:off x="4837724" y="89224"/>
            <a:ext cx="213953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Ruby-throated Hummingbird</a:t>
            </a:r>
          </a:p>
          <a:p>
            <a:r>
              <a:rPr lang="en-CA" sz="1000" dirty="0"/>
              <a:t>Photo: Joseph M. </a:t>
            </a:r>
            <a:r>
              <a:rPr lang="en-CA" sz="1000" dirty="0" err="1"/>
              <a:t>Schneid</a:t>
            </a:r>
            <a:endParaRPr lang="en-CA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3B19D7-1F32-7142-B7CD-3F5F4317B3C5}"/>
              </a:ext>
            </a:extLst>
          </p:cNvPr>
          <p:cNvSpPr txBox="1"/>
          <p:nvPr/>
        </p:nvSpPr>
        <p:spPr>
          <a:xfrm>
            <a:off x="10711684" y="3978780"/>
            <a:ext cx="1660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Turkey Vulture</a:t>
            </a:r>
          </a:p>
          <a:p>
            <a:r>
              <a:rPr lang="en-CA" sz="1000" dirty="0"/>
              <a:t>Photo: Evan Lipton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8A8201-28AE-A644-B091-DDEFFD9E9A38}"/>
              </a:ext>
            </a:extLst>
          </p:cNvPr>
          <p:cNvSpPr txBox="1"/>
          <p:nvPr/>
        </p:nvSpPr>
        <p:spPr>
          <a:xfrm>
            <a:off x="5360901" y="6141522"/>
            <a:ext cx="211887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Egyptian Plover </a:t>
            </a:r>
          </a:p>
          <a:p>
            <a:r>
              <a:rPr lang="en-US" sz="1000" dirty="0"/>
              <a:t>https://</a:t>
            </a:r>
            <a:r>
              <a:rPr lang="en-US" sz="1000" dirty="0" err="1"/>
              <a:t>smallscience.hbcse.tifr.res.in</a:t>
            </a:r>
            <a:r>
              <a:rPr lang="en-US" sz="1000" dirty="0"/>
              <a:t>/crocodile-and-the-plover-bird/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F907F9-CEBB-CC41-B194-15445744CB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1" y="1291336"/>
            <a:ext cx="4095072" cy="3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81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>
            <a:normAutofit/>
          </a:bodyPr>
          <a:lstStyle/>
          <a:p>
            <a:r>
              <a:rPr lang="en-US" dirty="0"/>
              <a:t>What are birds?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4"/>
            <a:ext cx="4933462" cy="49431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Birds are important</a:t>
            </a:r>
          </a:p>
          <a:p>
            <a:pPr marL="0" indent="0">
              <a:buNone/>
            </a:pPr>
            <a:r>
              <a:rPr lang="en-US" sz="2400" i="1" dirty="0"/>
              <a:t>Can you think of any reasons why?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b="1" dirty="0"/>
              <a:t>Ecosystem services</a:t>
            </a:r>
          </a:p>
          <a:p>
            <a:r>
              <a:rPr lang="en-US" dirty="0"/>
              <a:t>Pollination</a:t>
            </a:r>
          </a:p>
          <a:p>
            <a:pPr lvl="1"/>
            <a:r>
              <a:rPr lang="en-US" dirty="0"/>
              <a:t>Ruby-throated Hummingbird</a:t>
            </a:r>
          </a:p>
          <a:p>
            <a:r>
              <a:rPr lang="en-US" dirty="0"/>
              <a:t>Scavengers</a:t>
            </a:r>
          </a:p>
          <a:p>
            <a:pPr lvl="1"/>
            <a:r>
              <a:rPr lang="en-US" dirty="0"/>
              <a:t>Turkey Vulture</a:t>
            </a:r>
          </a:p>
          <a:p>
            <a:r>
              <a:rPr lang="en-US" dirty="0"/>
              <a:t>Interactions with other species</a:t>
            </a:r>
          </a:p>
          <a:p>
            <a:pPr lvl="1"/>
            <a:r>
              <a:rPr lang="en-US" dirty="0"/>
              <a:t>Egyptian Plover and Nile Crocodile</a:t>
            </a:r>
          </a:p>
          <a:p>
            <a:endParaRPr lang="en-US" dirty="0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0FDC6BE9-3148-6345-B03E-3F9951E8E3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 bwMode="auto"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uby-throated Hummingbird">
            <a:extLst>
              <a:ext uri="{FF2B5EF4-FFF2-40B4-BE49-F238E27FC236}">
                <a16:creationId xmlns:a16="http://schemas.microsoft.com/office/drawing/2014/main" id="{36E740AC-3640-1B49-A145-ADDC5E28FF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urkey Vulture Adult (Northern)">
            <a:extLst>
              <a:ext uri="{FF2B5EF4-FFF2-40B4-BE49-F238E27FC236}">
                <a16:creationId xmlns:a16="http://schemas.microsoft.com/office/drawing/2014/main" id="{74BD1C6F-A2BD-124A-8897-E4C58DBF88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AE8369-B362-794F-AF64-632F790E792E}"/>
              </a:ext>
            </a:extLst>
          </p:cNvPr>
          <p:cNvSpPr txBox="1"/>
          <p:nvPr/>
        </p:nvSpPr>
        <p:spPr>
          <a:xfrm>
            <a:off x="4837724" y="89224"/>
            <a:ext cx="213953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Ruby-throated Hummingbird</a:t>
            </a:r>
          </a:p>
          <a:p>
            <a:r>
              <a:rPr lang="en-CA" sz="1000" dirty="0"/>
              <a:t>Photo: Joseph M. </a:t>
            </a:r>
            <a:r>
              <a:rPr lang="en-CA" sz="1000" dirty="0" err="1"/>
              <a:t>Schneid</a:t>
            </a:r>
            <a:endParaRPr lang="en-CA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1B193-E1D4-F448-9AB6-EF67DF7C1A9F}"/>
              </a:ext>
            </a:extLst>
          </p:cNvPr>
          <p:cNvSpPr txBox="1"/>
          <p:nvPr/>
        </p:nvSpPr>
        <p:spPr>
          <a:xfrm>
            <a:off x="10711684" y="3978780"/>
            <a:ext cx="1660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Turkey Vulture</a:t>
            </a:r>
          </a:p>
          <a:p>
            <a:r>
              <a:rPr lang="en-CA" sz="1000" dirty="0"/>
              <a:t>Photo: Evan Lipton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F58EB6-C7A0-4149-A2B5-68F83953FF92}"/>
              </a:ext>
            </a:extLst>
          </p:cNvPr>
          <p:cNvSpPr txBox="1"/>
          <p:nvPr/>
        </p:nvSpPr>
        <p:spPr>
          <a:xfrm>
            <a:off x="5360901" y="6141522"/>
            <a:ext cx="211887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Egyptian Plover </a:t>
            </a:r>
          </a:p>
          <a:p>
            <a:r>
              <a:rPr lang="en-US" sz="1000" dirty="0"/>
              <a:t>https://</a:t>
            </a:r>
            <a:r>
              <a:rPr lang="en-US" sz="1000" dirty="0" err="1"/>
              <a:t>smallscience.hbcse.tifr.res.in</a:t>
            </a:r>
            <a:r>
              <a:rPr lang="en-US" sz="1000" dirty="0"/>
              <a:t>/crocodile-and-the-plover-bird/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980A2E-CB43-0E4E-9167-55AC3B98AF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1" y="1291336"/>
            <a:ext cx="4095072" cy="3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76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>
            <a:normAutofit/>
          </a:bodyPr>
          <a:lstStyle/>
          <a:p>
            <a:r>
              <a:rPr lang="en-US" dirty="0"/>
              <a:t>What are birds?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47993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Birds are important</a:t>
            </a:r>
          </a:p>
          <a:p>
            <a:pPr marL="0" indent="0">
              <a:buNone/>
            </a:pPr>
            <a:r>
              <a:rPr lang="en-US" sz="2400" i="1" dirty="0"/>
              <a:t>Can you think of any reasons why?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b="1" dirty="0"/>
              <a:t>Culturally Important</a:t>
            </a:r>
          </a:p>
          <a:p>
            <a:r>
              <a:rPr lang="en-US" dirty="0" err="1"/>
              <a:t>Ruru</a:t>
            </a:r>
            <a:r>
              <a:rPr lang="en-US" dirty="0"/>
              <a:t> (Morepork) and Maori people</a:t>
            </a:r>
          </a:p>
          <a:p>
            <a:r>
              <a:rPr lang="en-US" dirty="0"/>
              <a:t>Bald Eagle and the United States</a:t>
            </a:r>
          </a:p>
          <a:p>
            <a:r>
              <a:rPr lang="en-US" dirty="0"/>
              <a:t>Greater Honeyguide and the Yao people</a:t>
            </a:r>
          </a:p>
          <a:p>
            <a:endParaRPr lang="en-US" dirty="0"/>
          </a:p>
        </p:txBody>
      </p:sp>
      <p:pic>
        <p:nvPicPr>
          <p:cNvPr id="5122" name="Picture 2" descr="Meet the Greater Honeyguide, the Bird That Understands Humans | Audubon">
            <a:extLst>
              <a:ext uri="{FF2B5EF4-FFF2-40B4-BE49-F238E27FC236}">
                <a16:creationId xmlns:a16="http://schemas.microsoft.com/office/drawing/2014/main" id="{7BE3C2E6-3281-1048-A996-1434C25880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 bwMode="auto"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Morepork/ruru: New Zealand native land birds">
            <a:extLst>
              <a:ext uri="{FF2B5EF4-FFF2-40B4-BE49-F238E27FC236}">
                <a16:creationId xmlns:a16="http://schemas.microsoft.com/office/drawing/2014/main" id="{50659F50-FA65-EE41-8D6C-69814BE4C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ald eagle - Wikipedia">
            <a:extLst>
              <a:ext uri="{FF2B5EF4-FFF2-40B4-BE49-F238E27FC236}">
                <a16:creationId xmlns:a16="http://schemas.microsoft.com/office/drawing/2014/main" id="{F7149D85-2CA7-734E-8CAB-B1B4EA4ADE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 bwMode="auto"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95A8FD-4E4E-364F-AC23-CF0A3A121820}"/>
              </a:ext>
            </a:extLst>
          </p:cNvPr>
          <p:cNvSpPr txBox="1"/>
          <p:nvPr/>
        </p:nvSpPr>
        <p:spPr>
          <a:xfrm>
            <a:off x="5220799" y="6186307"/>
            <a:ext cx="22143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Greater Honeyguide</a:t>
            </a:r>
          </a:p>
          <a:p>
            <a:r>
              <a:rPr lang="en-CA" sz="1000" dirty="0"/>
              <a:t>Photo: Claire </a:t>
            </a:r>
            <a:r>
              <a:rPr lang="en-CA" sz="1000" dirty="0" err="1"/>
              <a:t>Spottiswoode</a:t>
            </a:r>
            <a:endParaRPr lang="en-CA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0A31A6-92CF-0C49-BC92-9091428DEE2C}"/>
              </a:ext>
            </a:extLst>
          </p:cNvPr>
          <p:cNvSpPr txBox="1"/>
          <p:nvPr/>
        </p:nvSpPr>
        <p:spPr>
          <a:xfrm>
            <a:off x="5147438" y="148473"/>
            <a:ext cx="1245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 err="1"/>
              <a:t>Ruru</a:t>
            </a:r>
            <a:endParaRPr lang="en-CA" dirty="0"/>
          </a:p>
          <a:p>
            <a:r>
              <a:rPr lang="en-CA" sz="1000" dirty="0"/>
              <a:t>Photo: Julie </a:t>
            </a:r>
            <a:r>
              <a:rPr lang="en-CA" sz="1000" dirty="0" err="1"/>
              <a:t>Mudge</a:t>
            </a:r>
            <a:endParaRPr lang="en-CA" sz="1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AA172D-52C3-3243-A6F0-EEE844779154}"/>
              </a:ext>
            </a:extLst>
          </p:cNvPr>
          <p:cNvSpPr txBox="1"/>
          <p:nvPr/>
        </p:nvSpPr>
        <p:spPr>
          <a:xfrm>
            <a:off x="10865456" y="4001294"/>
            <a:ext cx="13265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Bald Eagle</a:t>
            </a:r>
          </a:p>
          <a:p>
            <a:r>
              <a:rPr lang="en-CA" sz="1000" dirty="0"/>
              <a:t>Photo: Andy </a:t>
            </a:r>
            <a:r>
              <a:rPr lang="en-CA" sz="1000" dirty="0" err="1"/>
              <a:t>Morffew</a:t>
            </a:r>
            <a:endParaRPr lang="en-CA" sz="1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3B52356-E65E-894A-91DF-530E2C47B8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1" y="1291336"/>
            <a:ext cx="4095072" cy="3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104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>
            <a:normAutofit/>
          </a:bodyPr>
          <a:lstStyle/>
          <a:p>
            <a:r>
              <a:rPr lang="en-US" dirty="0"/>
              <a:t>What are birds?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799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/>
              <a:t>Birds are important</a:t>
            </a:r>
          </a:p>
          <a:p>
            <a:pPr marL="0" indent="0">
              <a:buNone/>
            </a:pPr>
            <a:r>
              <a:rPr lang="en-US" sz="2600" i="1" dirty="0"/>
              <a:t>Can you think of any reasons why?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sz="3000" b="1" dirty="0"/>
              <a:t>Economically Important</a:t>
            </a:r>
          </a:p>
          <a:p>
            <a:r>
              <a:rPr lang="en-US" dirty="0"/>
              <a:t>Our Food</a:t>
            </a:r>
          </a:p>
          <a:p>
            <a:pPr lvl="1"/>
            <a:r>
              <a:rPr lang="en-US" dirty="0"/>
              <a:t>Chicken eggs and meat</a:t>
            </a:r>
          </a:p>
          <a:p>
            <a:r>
              <a:rPr lang="en-US" dirty="0"/>
              <a:t>Agricultural Pest Control</a:t>
            </a:r>
          </a:p>
          <a:p>
            <a:pPr lvl="1"/>
            <a:r>
              <a:rPr lang="en-US" dirty="0"/>
              <a:t>American Kestrel</a:t>
            </a:r>
          </a:p>
          <a:p>
            <a:r>
              <a:rPr lang="en-US" dirty="0"/>
              <a:t>Recreation</a:t>
            </a:r>
          </a:p>
          <a:p>
            <a:pPr lvl="1"/>
            <a:r>
              <a:rPr lang="en-US" dirty="0"/>
              <a:t>Birdwatching!</a:t>
            </a:r>
          </a:p>
          <a:p>
            <a:endParaRPr lang="en-US" dirty="0"/>
          </a:p>
        </p:txBody>
      </p:sp>
      <p:pic>
        <p:nvPicPr>
          <p:cNvPr id="2052" name="Picture 4" descr="Male American Kestrel Eating A Grasshopper – Feathered Photography">
            <a:extLst>
              <a:ext uri="{FF2B5EF4-FFF2-40B4-BE49-F238E27FC236}">
                <a16:creationId xmlns:a16="http://schemas.microsoft.com/office/drawing/2014/main" id="{4F405667-2D02-494A-A472-5D116FD332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urious Kids: why do hens still lay eggs when they don't have a mate?">
            <a:extLst>
              <a:ext uri="{FF2B5EF4-FFF2-40B4-BE49-F238E27FC236}">
                <a16:creationId xmlns:a16="http://schemas.microsoft.com/office/drawing/2014/main" id="{A1325953-687E-B04B-854A-7CE59AEBB4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inter's for the birds, so get out there and enjoy them | CBC News">
            <a:extLst>
              <a:ext uri="{FF2B5EF4-FFF2-40B4-BE49-F238E27FC236}">
                <a16:creationId xmlns:a16="http://schemas.microsoft.com/office/drawing/2014/main" id="{040B223F-E420-0944-92D9-70B0CACBD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10"/>
          <a:stretch/>
        </p:blipFill>
        <p:spPr bwMode="auto"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A56644F-8A27-0545-AC5F-0DD493F3284F}"/>
              </a:ext>
            </a:extLst>
          </p:cNvPr>
          <p:cNvSpPr txBox="1"/>
          <p:nvPr/>
        </p:nvSpPr>
        <p:spPr>
          <a:xfrm>
            <a:off x="5569619" y="6323912"/>
            <a:ext cx="20831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American Kestrel</a:t>
            </a:r>
          </a:p>
          <a:p>
            <a:r>
              <a:rPr lang="en-CA" sz="1000" dirty="0"/>
              <a:t>Photo: Ron Dudley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F221EF-2BB4-DA49-892F-4308FBFB6148}"/>
              </a:ext>
            </a:extLst>
          </p:cNvPr>
          <p:cNvSpPr txBox="1"/>
          <p:nvPr/>
        </p:nvSpPr>
        <p:spPr>
          <a:xfrm>
            <a:off x="10760450" y="3960548"/>
            <a:ext cx="156262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Birdwatching!</a:t>
            </a:r>
          </a:p>
          <a:p>
            <a:r>
              <a:rPr lang="en-US" sz="1000" dirty="0"/>
              <a:t>Photo: CBC/</a:t>
            </a:r>
            <a:r>
              <a:rPr lang="en-CA" sz="1000" dirty="0"/>
              <a:t>Francis </a:t>
            </a:r>
            <a:r>
              <a:rPr lang="en-CA" sz="1000" dirty="0" err="1"/>
              <a:t>Ferland</a:t>
            </a:r>
            <a:endParaRPr lang="en-US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0C237E-3753-0A45-9678-44252341DA42}"/>
              </a:ext>
            </a:extLst>
          </p:cNvPr>
          <p:cNvSpPr txBox="1"/>
          <p:nvPr/>
        </p:nvSpPr>
        <p:spPr>
          <a:xfrm>
            <a:off x="4933697" y="99080"/>
            <a:ext cx="151970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Chicken</a:t>
            </a:r>
          </a:p>
          <a:p>
            <a:r>
              <a:rPr lang="en-CA" sz="1000" dirty="0"/>
              <a:t>https://</a:t>
            </a:r>
            <a:r>
              <a:rPr lang="en-CA" sz="1000" dirty="0" err="1"/>
              <a:t>starmilling.com</a:t>
            </a:r>
            <a:r>
              <a:rPr lang="en-CA" sz="1000" dirty="0"/>
              <a:t>/eggs-tasting-a-little-fishy/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4F6D63C-3651-EF46-B033-683AAD053A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1" y="1291336"/>
            <a:ext cx="4095072" cy="3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99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7A92C-125F-20F0-7C56-295CA85CC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73507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Bird-proof your windows!</a:t>
            </a:r>
          </a:p>
          <a:p>
            <a:pPr lvl="1"/>
            <a:r>
              <a:rPr lang="en-US" dirty="0"/>
              <a:t>Prevents window collisions</a:t>
            </a:r>
          </a:p>
          <a:p>
            <a:pPr lvl="1"/>
            <a:r>
              <a:rPr lang="en-US" dirty="0"/>
              <a:t>Visit </a:t>
            </a:r>
            <a:r>
              <a:rPr lang="en-US" dirty="0">
                <a:hlinkClick r:id="rId2"/>
              </a:rPr>
              <a:t>FLAP</a:t>
            </a:r>
            <a:r>
              <a:rPr lang="en-US" dirty="0"/>
              <a:t> to find out more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Turn off lights at night!</a:t>
            </a:r>
          </a:p>
          <a:p>
            <a:pPr lvl="1"/>
            <a:r>
              <a:rPr lang="en-US" dirty="0"/>
              <a:t>Helps migrating birds</a:t>
            </a:r>
          </a:p>
          <a:p>
            <a:pPr lvl="1"/>
            <a:r>
              <a:rPr lang="en-US" dirty="0"/>
              <a:t>Visit the </a:t>
            </a:r>
            <a:r>
              <a:rPr lang="en-US" dirty="0">
                <a:hlinkClick r:id="rId3"/>
              </a:rPr>
              <a:t>Lights Out Program </a:t>
            </a:r>
            <a:r>
              <a:rPr lang="en-US" dirty="0"/>
              <a:t>to learn how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Don’t let your cat outside!</a:t>
            </a:r>
          </a:p>
          <a:p>
            <a:pPr lvl="1"/>
            <a:r>
              <a:rPr lang="en-US" dirty="0"/>
              <a:t>Cats are responsible for 4 billion bird deaths every year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235A30-2F22-B65D-4DEE-4E3020E3E1FC}"/>
              </a:ext>
            </a:extLst>
          </p:cNvPr>
          <p:cNvSpPr txBox="1">
            <a:spLocks/>
          </p:cNvSpPr>
          <p:nvPr/>
        </p:nvSpPr>
        <p:spPr>
          <a:xfrm>
            <a:off x="838200" y="303069"/>
            <a:ext cx="55326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can you help birds?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7630F5-417A-C43F-BD28-B75FA807D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445588"/>
            <a:ext cx="4095072" cy="380037"/>
          </a:xfrm>
          <a:prstGeom prst="rect">
            <a:avLst/>
          </a:prstGeom>
        </p:spPr>
      </p:pic>
      <p:sp>
        <p:nvSpPr>
          <p:cNvPr id="9" name="Right Triangle 8">
            <a:extLst>
              <a:ext uri="{FF2B5EF4-FFF2-40B4-BE49-F238E27FC236}">
                <a16:creationId xmlns:a16="http://schemas.microsoft.com/office/drawing/2014/main" id="{CAE8206F-26DB-7D5D-153A-309947D204A5}"/>
              </a:ext>
            </a:extLst>
          </p:cNvPr>
          <p:cNvSpPr/>
          <p:nvPr/>
        </p:nvSpPr>
        <p:spPr>
          <a:xfrm rot="10800000">
            <a:off x="5891134" y="0"/>
            <a:ext cx="6300866" cy="4351338"/>
          </a:xfrm>
          <a:prstGeom prst="rtTriangle">
            <a:avLst/>
          </a:prstGeom>
          <a:blipFill dpi="0" rotWithShape="0">
            <a:blip r:embed="rId5"/>
            <a:srcRect/>
            <a:stretch>
              <a:fillRect/>
            </a:stretch>
          </a:blip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anual Input 13">
            <a:extLst>
              <a:ext uri="{FF2B5EF4-FFF2-40B4-BE49-F238E27FC236}">
                <a16:creationId xmlns:a16="http://schemas.microsoft.com/office/drawing/2014/main" id="{0339DC1F-0624-FA81-C1F0-C2FD73CED9A3}"/>
              </a:ext>
            </a:extLst>
          </p:cNvPr>
          <p:cNvSpPr/>
          <p:nvPr/>
        </p:nvSpPr>
        <p:spPr>
          <a:xfrm>
            <a:off x="5714054" y="3857182"/>
            <a:ext cx="6480293" cy="3000818"/>
          </a:xfrm>
          <a:prstGeom prst="flowChartManualInput">
            <a:avLst/>
          </a:prstGeom>
          <a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500BC5-262D-6F6D-91D1-A972DF67A5F0}"/>
              </a:ext>
            </a:extLst>
          </p:cNvPr>
          <p:cNvSpPr txBox="1"/>
          <p:nvPr/>
        </p:nvSpPr>
        <p:spPr>
          <a:xfrm>
            <a:off x="4525629" y="6493045"/>
            <a:ext cx="60935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hlinkClick r:id="rId7"/>
              </a:rPr>
              <a:t>https://blog.nwf.org/2017/09/11-tips-to-keep-your-indoor-cat-happy/</a:t>
            </a:r>
            <a:r>
              <a:rPr lang="en-US" sz="1000" dirty="0"/>
              <a:t> </a:t>
            </a:r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273F0F2E-D0B6-31C9-F621-FD2449FD4D26}"/>
              </a:ext>
            </a:extLst>
          </p:cNvPr>
          <p:cNvSpPr/>
          <p:nvPr/>
        </p:nvSpPr>
        <p:spPr>
          <a:xfrm rot="21289629">
            <a:off x="5496994" y="-296357"/>
            <a:ext cx="6307511" cy="4446940"/>
          </a:xfrm>
          <a:prstGeom prst="triangle">
            <a:avLst>
              <a:gd name="adj" fmla="val 6492"/>
            </a:avLst>
          </a:prstGeom>
          <a:blipFill dpi="0" rotWithShape="0"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848A15A-E7D2-E82A-0CC1-0C74300E5A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07866" y="169777"/>
            <a:ext cx="584200" cy="6477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02C98F9-CDAB-FB1F-F594-F8396240FC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739605"/>
            <a:ext cx="584200" cy="6477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9673C8-A718-2D52-4489-C2DE8067E3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457899" y="4027489"/>
            <a:ext cx="584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82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CFC47-D84A-3B44-A555-2D7CB0E4F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Piping Plover Game!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CA5F9-9F64-834D-B025-0D025F2F7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Your class is now a nesting colony of Piping Plovers!</a:t>
            </a:r>
          </a:p>
          <a:p>
            <a:r>
              <a:rPr lang="en-US" sz="2200" dirty="0"/>
              <a:t>You have a safe area where no dogs are aloud, but you all must venture out to find some yummy worms before the end of the season</a:t>
            </a:r>
          </a:p>
          <a:p>
            <a:r>
              <a:rPr lang="en-US" sz="2200" dirty="0"/>
              <a:t>Don’t let the dogs catch you before you collect 3 worms!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1C5A1B-B8BC-AD4A-99FE-AE9EAFE85E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830920-68EC-2D4C-ADA1-3CA7FFEB2666}"/>
              </a:ext>
            </a:extLst>
          </p:cNvPr>
          <p:cNvSpPr txBox="1"/>
          <p:nvPr/>
        </p:nvSpPr>
        <p:spPr>
          <a:xfrm>
            <a:off x="9555480" y="6611779"/>
            <a:ext cx="26334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https://</a:t>
            </a:r>
            <a:r>
              <a:rPr lang="en-US" sz="1000" dirty="0" err="1"/>
              <a:t>wildlifepreservation.ca</a:t>
            </a:r>
            <a:r>
              <a:rPr lang="en-US" sz="1000" dirty="0"/>
              <a:t>/piping-plover/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51B005-F352-FCD5-2616-15DA9392F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2229341"/>
            <a:ext cx="4368602" cy="64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EC34E-97E3-14DD-AD77-B7E154977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67"/>
            <a:ext cx="10515600" cy="1325563"/>
          </a:xfrm>
        </p:spPr>
        <p:txBody>
          <a:bodyPr/>
          <a:lstStyle/>
          <a:p>
            <a:r>
              <a:rPr lang="en-US" dirty="0"/>
              <a:t>Let’s watch some birds!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6B442-26C7-E943-2CA5-BDF4AF18B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5965"/>
            <a:ext cx="10515600" cy="4351338"/>
          </a:xfrm>
        </p:spPr>
        <p:txBody>
          <a:bodyPr/>
          <a:lstStyle/>
          <a:p>
            <a:r>
              <a:rPr lang="en-US" dirty="0"/>
              <a:t>Follow the link to the Cornell Lab of Ornithology’s </a:t>
            </a:r>
            <a:r>
              <a:rPr lang="en-US" dirty="0">
                <a:hlinkClick r:id="rId2"/>
              </a:rPr>
              <a:t>Bird Cams </a:t>
            </a:r>
            <a:r>
              <a:rPr lang="en-US" dirty="0"/>
              <a:t>to watch live video of birds all around the world!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7C7A82-432E-0B3E-1E39-8FB0271B9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815974"/>
            <a:ext cx="5937353" cy="3522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F51A2B-1A2A-3992-41EC-2616990565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978020"/>
            <a:ext cx="12192000" cy="487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51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18610</TotalTime>
  <Words>871</Words>
  <Application>Microsoft Macintosh PowerPoint</Application>
  <PresentationFormat>Widescreen</PresentationFormat>
  <Paragraphs>211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Let’s Learn About Birds!</vt:lpstr>
      <vt:lpstr>What are birds?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birds?</vt:lpstr>
      <vt:lpstr>What are birds?</vt:lpstr>
      <vt:lpstr>What are birds?</vt:lpstr>
      <vt:lpstr>What are birds?</vt:lpstr>
      <vt:lpstr>What are birds?</vt:lpstr>
      <vt:lpstr>What are birds?</vt:lpstr>
      <vt:lpstr>What are birds?</vt:lpstr>
      <vt:lpstr>What are birds?</vt:lpstr>
      <vt:lpstr>What are birds?</vt:lpstr>
      <vt:lpstr>PowerPoint Presentation</vt:lpstr>
      <vt:lpstr>Piping Plover Game!</vt:lpstr>
      <vt:lpstr>Let’s watch some birds!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Help Save Some Birds!</dc:title>
  <dc:creator>Alexander Hare</dc:creator>
  <cp:lastModifiedBy>Alexander Hare</cp:lastModifiedBy>
  <cp:revision>44</cp:revision>
  <dcterms:created xsi:type="dcterms:W3CDTF">2022-03-09T21:41:36Z</dcterms:created>
  <dcterms:modified xsi:type="dcterms:W3CDTF">2023-03-01T01:52:14Z</dcterms:modified>
</cp:coreProperties>
</file>